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68" r:id="rId4"/>
    <p:sldId id="273" r:id="rId5"/>
    <p:sldId id="274" r:id="rId6"/>
    <p:sldId id="275" r:id="rId7"/>
    <p:sldId id="279" r:id="rId8"/>
    <p:sldId id="276" r:id="rId9"/>
    <p:sldId id="269" r:id="rId10"/>
    <p:sldId id="270" r:id="rId11"/>
    <p:sldId id="297" r:id="rId12"/>
    <p:sldId id="271" r:id="rId13"/>
    <p:sldId id="272" r:id="rId14"/>
    <p:sldId id="277" r:id="rId15"/>
    <p:sldId id="298" r:id="rId16"/>
    <p:sldId id="290" r:id="rId17"/>
    <p:sldId id="291" r:id="rId18"/>
    <p:sldId id="300" r:id="rId19"/>
    <p:sldId id="301" r:id="rId20"/>
    <p:sldId id="302"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923253-8444-9DC9-59AB-E0256F3DAD10}" name="Ginreta Megelinskienė" initials="GM" userId="S::Ginreta.Megelinskiene@sam.lt::e6c6fd05-7513-44f6-b1ce-46577da609fb" providerId="AD"/>
  <p188:author id="{734C6BC6-8A76-67F8-F71D-AC546A85DD6D}" name="Jurgita Grebenkovienė" initials="JG" userId="S::jurgita.grebenkoviene@sam.lt::370b8007-adc3-4717-9f5b-24a09208b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66127" autoAdjust="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1EA5C-82DF-4FCC-BE1B-CC254A834F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F7D942-7339-4BD6-9EDE-06BBA0746D20}">
      <dgm:prSet/>
      <dgm:spPr>
        <a:solidFill>
          <a:schemeClr val="accent6"/>
        </a:solidFill>
        <a:ln>
          <a:solidFill>
            <a:schemeClr val="accent6">
              <a:lumMod val="20000"/>
              <a:lumOff val="80000"/>
            </a:schemeClr>
          </a:solidFill>
        </a:ln>
      </dgm:spPr>
      <dgm:t>
        <a:bodyPr/>
        <a:lstStyle/>
        <a:p>
          <a:r>
            <a:rPr lang="lt-LT"/>
            <a:t>Gripo vakcina Influvac Tetra</a:t>
          </a:r>
          <a:endParaRPr lang="en-US"/>
        </a:p>
      </dgm:t>
    </dgm:pt>
    <dgm:pt modelId="{047DBF9D-5FEC-45C2-92A7-B1161C17FFCD}" type="parTrans" cxnId="{B24E2961-F20F-43EE-AB87-7F20AD47794E}">
      <dgm:prSet/>
      <dgm:spPr/>
      <dgm:t>
        <a:bodyPr/>
        <a:lstStyle/>
        <a:p>
          <a:endParaRPr lang="en-US"/>
        </a:p>
      </dgm:t>
    </dgm:pt>
    <dgm:pt modelId="{B835F0D6-0ADE-4309-861D-04611EB53268}" type="sibTrans" cxnId="{B24E2961-F20F-43EE-AB87-7F20AD47794E}">
      <dgm:prSet/>
      <dgm:spPr/>
      <dgm:t>
        <a:bodyPr/>
        <a:lstStyle/>
        <a:p>
          <a:endParaRPr lang="en-US"/>
        </a:p>
      </dgm:t>
    </dgm:pt>
    <dgm:pt modelId="{78AC8D6C-85B0-42BD-9ED2-0317AF6C93E4}">
      <dgm:prSet/>
      <dgm:spPr>
        <a:solidFill>
          <a:schemeClr val="accent6">
            <a:lumMod val="20000"/>
            <a:lumOff val="80000"/>
            <a:alpha val="90000"/>
          </a:schemeClr>
        </a:solidFill>
        <a:ln>
          <a:solidFill>
            <a:schemeClr val="accent6">
              <a:lumMod val="20000"/>
              <a:lumOff val="80000"/>
              <a:alpha val="90000"/>
            </a:schemeClr>
          </a:solidFill>
        </a:ln>
      </dgm:spPr>
      <dgm:t>
        <a:bodyPr/>
        <a:lstStyle/>
        <a:p>
          <a:r>
            <a:rPr lang="lt-LT" dirty="0"/>
            <a:t>Kiekvienais metais kuriama nauja sezoninio gripo vakcina, atsižvelgiant į cirkuliuojančius gripo virusų tipus. 2023-2024 m. gripo sezono vakcinos skirtos apsaugoti nuo šių gripo virusų:</a:t>
          </a:r>
          <a:endParaRPr lang="en-US" dirty="0"/>
        </a:p>
      </dgm:t>
    </dgm:pt>
    <dgm:pt modelId="{5A476E3E-FDBE-436E-B92D-8AE1B427957C}" type="parTrans" cxnId="{E998DA8F-40FD-4276-A4F9-5AA6132C81A8}">
      <dgm:prSet/>
      <dgm:spPr/>
      <dgm:t>
        <a:bodyPr/>
        <a:lstStyle/>
        <a:p>
          <a:endParaRPr lang="en-US"/>
        </a:p>
      </dgm:t>
    </dgm:pt>
    <dgm:pt modelId="{3D61906F-EC14-4E1E-B6BB-28D7858E2CAC}" type="sibTrans" cxnId="{E998DA8F-40FD-4276-A4F9-5AA6132C81A8}">
      <dgm:prSet/>
      <dgm:spPr/>
      <dgm:t>
        <a:bodyPr/>
        <a:lstStyle/>
        <a:p>
          <a:endParaRPr lang="en-US"/>
        </a:p>
      </dgm:t>
    </dgm:pt>
    <dgm:pt modelId="{7BAEC472-5432-4783-9841-E3ED8F2E0820}">
      <dgm:prSet/>
      <dgm:spPr>
        <a:solidFill>
          <a:schemeClr val="accent6">
            <a:lumMod val="20000"/>
            <a:lumOff val="80000"/>
            <a:alpha val="90000"/>
          </a:schemeClr>
        </a:solidFill>
        <a:ln>
          <a:solidFill>
            <a:schemeClr val="accent6">
              <a:lumMod val="20000"/>
              <a:lumOff val="80000"/>
              <a:alpha val="90000"/>
            </a:schemeClr>
          </a:solidFill>
        </a:ln>
      </dgm:spPr>
      <dgm:t>
        <a:bodyPr/>
        <a:lstStyle/>
        <a:p>
          <a:r>
            <a:rPr lang="lt-LT" dirty="0"/>
            <a:t>A/</a:t>
          </a:r>
          <a:r>
            <a:rPr lang="lt-LT" dirty="0" err="1"/>
            <a:t>Victoria</a:t>
          </a:r>
          <a:r>
            <a:rPr lang="lt-LT" dirty="0"/>
            <a:t>/4897/2022 (H1N1)pdm09-like virus;</a:t>
          </a:r>
          <a:endParaRPr lang="en-US" dirty="0"/>
        </a:p>
      </dgm:t>
    </dgm:pt>
    <dgm:pt modelId="{488E7DBF-C2D2-4CFD-86AE-12A307F0E74D}" type="parTrans" cxnId="{A3854CB0-117E-40AD-941F-2BB337512836}">
      <dgm:prSet/>
      <dgm:spPr/>
      <dgm:t>
        <a:bodyPr/>
        <a:lstStyle/>
        <a:p>
          <a:endParaRPr lang="en-US"/>
        </a:p>
      </dgm:t>
    </dgm:pt>
    <dgm:pt modelId="{A893588D-0DF8-493C-9073-B59292AA8BC1}" type="sibTrans" cxnId="{A3854CB0-117E-40AD-941F-2BB337512836}">
      <dgm:prSet/>
      <dgm:spPr/>
      <dgm:t>
        <a:bodyPr/>
        <a:lstStyle/>
        <a:p>
          <a:endParaRPr lang="en-US"/>
        </a:p>
      </dgm:t>
    </dgm:pt>
    <dgm:pt modelId="{DE126438-062A-4235-9008-ED16BDB5F49B}">
      <dgm:prSet/>
      <dgm:spPr>
        <a:solidFill>
          <a:schemeClr val="accent6">
            <a:lumMod val="20000"/>
            <a:lumOff val="80000"/>
            <a:alpha val="90000"/>
          </a:schemeClr>
        </a:solidFill>
        <a:ln>
          <a:solidFill>
            <a:schemeClr val="accent6">
              <a:lumMod val="20000"/>
              <a:lumOff val="80000"/>
              <a:alpha val="90000"/>
            </a:schemeClr>
          </a:solidFill>
        </a:ln>
      </dgm:spPr>
      <dgm:t>
        <a:bodyPr/>
        <a:lstStyle/>
        <a:p>
          <a:r>
            <a:rPr lang="lt-LT" dirty="0"/>
            <a:t>A/</a:t>
          </a:r>
          <a:r>
            <a:rPr lang="lt-LT" dirty="0" err="1"/>
            <a:t>Darwin</a:t>
          </a:r>
          <a:r>
            <a:rPr lang="lt-LT" dirty="0"/>
            <a:t>/9/2021 (H3N2)-</a:t>
          </a:r>
          <a:r>
            <a:rPr lang="lt-LT" dirty="0" err="1"/>
            <a:t>like</a:t>
          </a:r>
          <a:r>
            <a:rPr lang="lt-LT" dirty="0"/>
            <a:t> virus;</a:t>
          </a:r>
          <a:endParaRPr lang="en-US" dirty="0"/>
        </a:p>
      </dgm:t>
    </dgm:pt>
    <dgm:pt modelId="{CCDE9AB5-DE5E-496E-9782-6038D6746144}" type="parTrans" cxnId="{8A4F3485-5314-4F93-8F5C-D94219244B9F}">
      <dgm:prSet/>
      <dgm:spPr/>
      <dgm:t>
        <a:bodyPr/>
        <a:lstStyle/>
        <a:p>
          <a:endParaRPr lang="en-US"/>
        </a:p>
      </dgm:t>
    </dgm:pt>
    <dgm:pt modelId="{005190CF-CA55-4AA5-A3F5-35AF2759A43A}" type="sibTrans" cxnId="{8A4F3485-5314-4F93-8F5C-D94219244B9F}">
      <dgm:prSet/>
      <dgm:spPr/>
      <dgm:t>
        <a:bodyPr/>
        <a:lstStyle/>
        <a:p>
          <a:endParaRPr lang="en-US"/>
        </a:p>
      </dgm:t>
    </dgm:pt>
    <dgm:pt modelId="{785FDF9D-E35D-4D08-BCC0-949BBC070CC2}">
      <dgm:prSet/>
      <dgm:spPr>
        <a:solidFill>
          <a:schemeClr val="accent6">
            <a:lumMod val="20000"/>
            <a:lumOff val="80000"/>
            <a:alpha val="90000"/>
          </a:schemeClr>
        </a:solidFill>
        <a:ln>
          <a:solidFill>
            <a:schemeClr val="accent6">
              <a:lumMod val="20000"/>
              <a:lumOff val="80000"/>
              <a:alpha val="90000"/>
            </a:schemeClr>
          </a:solidFill>
        </a:ln>
      </dgm:spPr>
      <dgm:t>
        <a:bodyPr/>
        <a:lstStyle/>
        <a:p>
          <a:r>
            <a:rPr lang="lt-LT"/>
            <a:t>B/Austria/1359417/2021 (B/Victoria lineage)-like virus;</a:t>
          </a:r>
          <a:endParaRPr lang="en-US"/>
        </a:p>
      </dgm:t>
    </dgm:pt>
    <dgm:pt modelId="{11F177BA-B984-4678-962D-D94ED3AEDD1E}" type="parTrans" cxnId="{53F93A1D-29C1-439C-BB9B-0A0FA24A3141}">
      <dgm:prSet/>
      <dgm:spPr/>
      <dgm:t>
        <a:bodyPr/>
        <a:lstStyle/>
        <a:p>
          <a:endParaRPr lang="en-US"/>
        </a:p>
      </dgm:t>
    </dgm:pt>
    <dgm:pt modelId="{08864690-C1C5-455E-8C3A-AB1B58770A3E}" type="sibTrans" cxnId="{53F93A1D-29C1-439C-BB9B-0A0FA24A3141}">
      <dgm:prSet/>
      <dgm:spPr/>
      <dgm:t>
        <a:bodyPr/>
        <a:lstStyle/>
        <a:p>
          <a:endParaRPr lang="en-US"/>
        </a:p>
      </dgm:t>
    </dgm:pt>
    <dgm:pt modelId="{1E53DE13-34DD-4BEA-B8E5-3BE44BB42A89}">
      <dgm:prSet/>
      <dgm:spPr>
        <a:solidFill>
          <a:schemeClr val="accent6">
            <a:lumMod val="20000"/>
            <a:lumOff val="80000"/>
            <a:alpha val="90000"/>
          </a:schemeClr>
        </a:solidFill>
        <a:ln>
          <a:solidFill>
            <a:schemeClr val="accent6">
              <a:lumMod val="20000"/>
              <a:lumOff val="80000"/>
              <a:alpha val="90000"/>
            </a:schemeClr>
          </a:solidFill>
        </a:ln>
      </dgm:spPr>
      <dgm:t>
        <a:bodyPr/>
        <a:lstStyle/>
        <a:p>
          <a:r>
            <a:rPr lang="lt-LT"/>
            <a:t>B/Phuket/3073/2013 (B/Yamagata lineage)-like virus.</a:t>
          </a:r>
          <a:endParaRPr lang="en-US"/>
        </a:p>
      </dgm:t>
    </dgm:pt>
    <dgm:pt modelId="{AB509BEC-6F2B-41A0-BF13-8A1B2D49FEBA}" type="parTrans" cxnId="{7E107E9B-4E49-47B1-A9F4-5510F9A86791}">
      <dgm:prSet/>
      <dgm:spPr/>
      <dgm:t>
        <a:bodyPr/>
        <a:lstStyle/>
        <a:p>
          <a:endParaRPr lang="en-US"/>
        </a:p>
      </dgm:t>
    </dgm:pt>
    <dgm:pt modelId="{343BE101-7808-4CEE-BA32-C4781D1BB3B4}" type="sibTrans" cxnId="{7E107E9B-4E49-47B1-A9F4-5510F9A86791}">
      <dgm:prSet/>
      <dgm:spPr/>
      <dgm:t>
        <a:bodyPr/>
        <a:lstStyle/>
        <a:p>
          <a:endParaRPr lang="en-US"/>
        </a:p>
      </dgm:t>
    </dgm:pt>
    <dgm:pt modelId="{33B0C55D-E60B-413E-9DEA-80BA249016BC}">
      <dgm:prSet/>
      <dgm:spPr>
        <a:solidFill>
          <a:schemeClr val="accent6"/>
        </a:solidFill>
      </dgm:spPr>
      <dgm:t>
        <a:bodyPr/>
        <a:lstStyle/>
        <a:p>
          <a:r>
            <a:rPr lang="en-US"/>
            <a:t>Atnaujinta COVID-19 vakcina (XBB.1.5)</a:t>
          </a:r>
        </a:p>
      </dgm:t>
    </dgm:pt>
    <dgm:pt modelId="{AF6B143E-7A17-4C39-9C4A-E28408EF6404}" type="parTrans" cxnId="{D630706F-1ACC-4537-91DB-46AFE9BDF5BC}">
      <dgm:prSet/>
      <dgm:spPr/>
      <dgm:t>
        <a:bodyPr/>
        <a:lstStyle/>
        <a:p>
          <a:endParaRPr lang="en-US"/>
        </a:p>
      </dgm:t>
    </dgm:pt>
    <dgm:pt modelId="{41B142E5-9394-46ED-B4B8-E81B5738E094}" type="sibTrans" cxnId="{D630706F-1ACC-4537-91DB-46AFE9BDF5BC}">
      <dgm:prSet/>
      <dgm:spPr/>
      <dgm:t>
        <a:bodyPr/>
        <a:lstStyle/>
        <a:p>
          <a:endParaRPr lang="en-US"/>
        </a:p>
      </dgm:t>
    </dgm:pt>
    <dgm:pt modelId="{71219C9E-9A43-44AC-942E-14ADF2335657}">
      <dgm:prSet/>
      <dgm:spPr>
        <a:solidFill>
          <a:schemeClr val="accent6">
            <a:lumMod val="20000"/>
            <a:lumOff val="80000"/>
            <a:alpha val="90000"/>
          </a:schemeClr>
        </a:solidFill>
      </dgm:spPr>
      <dgm:t>
        <a:bodyPr/>
        <a:lstStyle/>
        <a:p>
          <a:r>
            <a:rPr lang="lt-LT"/>
            <a:t>Ši COVID-19 vakcina pritaikyta taip, kad geriau atitiktų cirkuliuojančius variantus. Vakcina skirta Omikron atmainos atskiram potipiui (XBB), atsižvelgiant į EMA ir ECDC ir kitų tarptautinių organizacijų rekomendacijas. Variantas, kuriam skirta vakcina, glaudžiai susijęs su kitais šiuo metu cirkuliuojančiais variantais, tad vakcina turėtų padėti išlaikyti optimalią apsaugą nuo sunkių COVID-19 ligos formų, hospitalizacijos ar mirties</a:t>
          </a:r>
          <a:endParaRPr lang="en-US"/>
        </a:p>
      </dgm:t>
    </dgm:pt>
    <dgm:pt modelId="{F0B9FBAC-5612-4740-88DB-FF5D55D23FB0}" type="parTrans" cxnId="{A8569A30-0100-4D45-BD9C-A947AEFC90B1}">
      <dgm:prSet/>
      <dgm:spPr/>
      <dgm:t>
        <a:bodyPr/>
        <a:lstStyle/>
        <a:p>
          <a:endParaRPr lang="en-US"/>
        </a:p>
      </dgm:t>
    </dgm:pt>
    <dgm:pt modelId="{9E66D175-0AD9-443B-9FB6-9F632F77779B}" type="sibTrans" cxnId="{A8569A30-0100-4D45-BD9C-A947AEFC90B1}">
      <dgm:prSet/>
      <dgm:spPr/>
      <dgm:t>
        <a:bodyPr/>
        <a:lstStyle/>
        <a:p>
          <a:endParaRPr lang="en-US"/>
        </a:p>
      </dgm:t>
    </dgm:pt>
    <dgm:pt modelId="{2FF16CE5-E8AB-49E9-8B6E-4266C7E67F2D}" type="pres">
      <dgm:prSet presAssocID="{6541EA5C-82DF-4FCC-BE1B-CC254A834FFC}" presName="Name0" presStyleCnt="0">
        <dgm:presLayoutVars>
          <dgm:dir/>
          <dgm:animLvl val="lvl"/>
          <dgm:resizeHandles val="exact"/>
        </dgm:presLayoutVars>
      </dgm:prSet>
      <dgm:spPr/>
    </dgm:pt>
    <dgm:pt modelId="{1152D9E1-40ED-40EC-829C-85210DA37F5F}" type="pres">
      <dgm:prSet presAssocID="{20F7D942-7339-4BD6-9EDE-06BBA0746D20}" presName="linNode" presStyleCnt="0"/>
      <dgm:spPr/>
    </dgm:pt>
    <dgm:pt modelId="{2BA70098-2BB7-48AA-AFC3-5F04011ACEE5}" type="pres">
      <dgm:prSet presAssocID="{20F7D942-7339-4BD6-9EDE-06BBA0746D20}" presName="parentText" presStyleLbl="node1" presStyleIdx="0" presStyleCnt="2">
        <dgm:presLayoutVars>
          <dgm:chMax val="1"/>
          <dgm:bulletEnabled val="1"/>
        </dgm:presLayoutVars>
      </dgm:prSet>
      <dgm:spPr/>
    </dgm:pt>
    <dgm:pt modelId="{5B81867F-53B7-441F-9210-3806ED749E7A}" type="pres">
      <dgm:prSet presAssocID="{20F7D942-7339-4BD6-9EDE-06BBA0746D20}" presName="descendantText" presStyleLbl="alignAccFollowNode1" presStyleIdx="0" presStyleCnt="2">
        <dgm:presLayoutVars>
          <dgm:bulletEnabled val="1"/>
        </dgm:presLayoutVars>
      </dgm:prSet>
      <dgm:spPr/>
    </dgm:pt>
    <dgm:pt modelId="{4B224A6B-A312-444C-BD9B-525ADBADB67B}" type="pres">
      <dgm:prSet presAssocID="{B835F0D6-0ADE-4309-861D-04611EB53268}" presName="sp" presStyleCnt="0"/>
      <dgm:spPr/>
    </dgm:pt>
    <dgm:pt modelId="{2989EFB2-231F-4692-8869-39F4EE164767}" type="pres">
      <dgm:prSet presAssocID="{33B0C55D-E60B-413E-9DEA-80BA249016BC}" presName="linNode" presStyleCnt="0"/>
      <dgm:spPr/>
    </dgm:pt>
    <dgm:pt modelId="{7458E729-9B77-4099-8C33-BCAFD3205C1D}" type="pres">
      <dgm:prSet presAssocID="{33B0C55D-E60B-413E-9DEA-80BA249016BC}" presName="parentText" presStyleLbl="node1" presStyleIdx="1" presStyleCnt="2">
        <dgm:presLayoutVars>
          <dgm:chMax val="1"/>
          <dgm:bulletEnabled val="1"/>
        </dgm:presLayoutVars>
      </dgm:prSet>
      <dgm:spPr/>
    </dgm:pt>
    <dgm:pt modelId="{3E633BEA-F289-4959-B617-127E3E1E0EB9}" type="pres">
      <dgm:prSet presAssocID="{33B0C55D-E60B-413E-9DEA-80BA249016BC}" presName="descendantText" presStyleLbl="alignAccFollowNode1" presStyleIdx="1" presStyleCnt="2">
        <dgm:presLayoutVars>
          <dgm:bulletEnabled val="1"/>
        </dgm:presLayoutVars>
      </dgm:prSet>
      <dgm:spPr/>
    </dgm:pt>
  </dgm:ptLst>
  <dgm:cxnLst>
    <dgm:cxn modelId="{3A29AC07-A616-4849-836A-4B800231DB2A}" type="presOf" srcId="{71219C9E-9A43-44AC-942E-14ADF2335657}" destId="{3E633BEA-F289-4959-B617-127E3E1E0EB9}" srcOrd="0" destOrd="0" presId="urn:microsoft.com/office/officeart/2005/8/layout/vList5"/>
    <dgm:cxn modelId="{9019270D-5F2C-4867-AC54-2EA8430694A6}" type="presOf" srcId="{20F7D942-7339-4BD6-9EDE-06BBA0746D20}" destId="{2BA70098-2BB7-48AA-AFC3-5F04011ACEE5}" srcOrd="0" destOrd="0" presId="urn:microsoft.com/office/officeart/2005/8/layout/vList5"/>
    <dgm:cxn modelId="{53F93A1D-29C1-439C-BB9B-0A0FA24A3141}" srcId="{78AC8D6C-85B0-42BD-9ED2-0317AF6C93E4}" destId="{785FDF9D-E35D-4D08-BCC0-949BBC070CC2}" srcOrd="2" destOrd="0" parTransId="{11F177BA-B984-4678-962D-D94ED3AEDD1E}" sibTransId="{08864690-C1C5-455E-8C3A-AB1B58770A3E}"/>
    <dgm:cxn modelId="{D50DC01D-8DC2-4B3C-A7BA-93B8D4D7DEF1}" type="presOf" srcId="{6541EA5C-82DF-4FCC-BE1B-CC254A834FFC}" destId="{2FF16CE5-E8AB-49E9-8B6E-4266C7E67F2D}" srcOrd="0" destOrd="0" presId="urn:microsoft.com/office/officeart/2005/8/layout/vList5"/>
    <dgm:cxn modelId="{A8569A30-0100-4D45-BD9C-A947AEFC90B1}" srcId="{33B0C55D-E60B-413E-9DEA-80BA249016BC}" destId="{71219C9E-9A43-44AC-942E-14ADF2335657}" srcOrd="0" destOrd="0" parTransId="{F0B9FBAC-5612-4740-88DB-FF5D55D23FB0}" sibTransId="{9E66D175-0AD9-443B-9FB6-9F632F77779B}"/>
    <dgm:cxn modelId="{2210D93B-2EA6-4EBE-A0DE-20BE2D5149BD}" type="presOf" srcId="{7BAEC472-5432-4783-9841-E3ED8F2E0820}" destId="{5B81867F-53B7-441F-9210-3806ED749E7A}" srcOrd="0" destOrd="1" presId="urn:microsoft.com/office/officeart/2005/8/layout/vList5"/>
    <dgm:cxn modelId="{36F8FA3D-5B73-4E60-800E-0001B0676DA5}" type="presOf" srcId="{DE126438-062A-4235-9008-ED16BDB5F49B}" destId="{5B81867F-53B7-441F-9210-3806ED749E7A}" srcOrd="0" destOrd="2" presId="urn:microsoft.com/office/officeart/2005/8/layout/vList5"/>
    <dgm:cxn modelId="{B24E2961-F20F-43EE-AB87-7F20AD47794E}" srcId="{6541EA5C-82DF-4FCC-BE1B-CC254A834FFC}" destId="{20F7D942-7339-4BD6-9EDE-06BBA0746D20}" srcOrd="0" destOrd="0" parTransId="{047DBF9D-5FEC-45C2-92A7-B1161C17FFCD}" sibTransId="{B835F0D6-0ADE-4309-861D-04611EB53268}"/>
    <dgm:cxn modelId="{D630706F-1ACC-4537-91DB-46AFE9BDF5BC}" srcId="{6541EA5C-82DF-4FCC-BE1B-CC254A834FFC}" destId="{33B0C55D-E60B-413E-9DEA-80BA249016BC}" srcOrd="1" destOrd="0" parTransId="{AF6B143E-7A17-4C39-9C4A-E28408EF6404}" sibTransId="{41B142E5-9394-46ED-B4B8-E81B5738E094}"/>
    <dgm:cxn modelId="{F0CAAD72-7940-4DCF-ABFC-9B7E0C37BE8A}" type="presOf" srcId="{785FDF9D-E35D-4D08-BCC0-949BBC070CC2}" destId="{5B81867F-53B7-441F-9210-3806ED749E7A}" srcOrd="0" destOrd="3" presId="urn:microsoft.com/office/officeart/2005/8/layout/vList5"/>
    <dgm:cxn modelId="{8A4F3485-5314-4F93-8F5C-D94219244B9F}" srcId="{78AC8D6C-85B0-42BD-9ED2-0317AF6C93E4}" destId="{DE126438-062A-4235-9008-ED16BDB5F49B}" srcOrd="1" destOrd="0" parTransId="{CCDE9AB5-DE5E-496E-9782-6038D6746144}" sibTransId="{005190CF-CA55-4AA5-A3F5-35AF2759A43A}"/>
    <dgm:cxn modelId="{5424CC8D-FB44-4CB0-AB41-C5ADD8BB7CE6}" type="presOf" srcId="{1E53DE13-34DD-4BEA-B8E5-3BE44BB42A89}" destId="{5B81867F-53B7-441F-9210-3806ED749E7A}" srcOrd="0" destOrd="4" presId="urn:microsoft.com/office/officeart/2005/8/layout/vList5"/>
    <dgm:cxn modelId="{E998DA8F-40FD-4276-A4F9-5AA6132C81A8}" srcId="{20F7D942-7339-4BD6-9EDE-06BBA0746D20}" destId="{78AC8D6C-85B0-42BD-9ED2-0317AF6C93E4}" srcOrd="0" destOrd="0" parTransId="{5A476E3E-FDBE-436E-B92D-8AE1B427957C}" sibTransId="{3D61906F-EC14-4E1E-B6BB-28D7858E2CAC}"/>
    <dgm:cxn modelId="{7E107E9B-4E49-47B1-A9F4-5510F9A86791}" srcId="{78AC8D6C-85B0-42BD-9ED2-0317AF6C93E4}" destId="{1E53DE13-34DD-4BEA-B8E5-3BE44BB42A89}" srcOrd="3" destOrd="0" parTransId="{AB509BEC-6F2B-41A0-BF13-8A1B2D49FEBA}" sibTransId="{343BE101-7808-4CEE-BA32-C4781D1BB3B4}"/>
    <dgm:cxn modelId="{A3854CB0-117E-40AD-941F-2BB337512836}" srcId="{78AC8D6C-85B0-42BD-9ED2-0317AF6C93E4}" destId="{7BAEC472-5432-4783-9841-E3ED8F2E0820}" srcOrd="0" destOrd="0" parTransId="{488E7DBF-C2D2-4CFD-86AE-12A307F0E74D}" sibTransId="{A893588D-0DF8-493C-9073-B59292AA8BC1}"/>
    <dgm:cxn modelId="{9B90ADB0-D893-46B2-8557-97A4FA9D1B67}" type="presOf" srcId="{33B0C55D-E60B-413E-9DEA-80BA249016BC}" destId="{7458E729-9B77-4099-8C33-BCAFD3205C1D}" srcOrd="0" destOrd="0" presId="urn:microsoft.com/office/officeart/2005/8/layout/vList5"/>
    <dgm:cxn modelId="{6E7226F0-D466-42D0-BC84-4DDF7A0707C5}" type="presOf" srcId="{78AC8D6C-85B0-42BD-9ED2-0317AF6C93E4}" destId="{5B81867F-53B7-441F-9210-3806ED749E7A}" srcOrd="0" destOrd="0" presId="urn:microsoft.com/office/officeart/2005/8/layout/vList5"/>
    <dgm:cxn modelId="{17795D07-7985-4953-A0AD-A6BC28AFBB7A}" type="presParOf" srcId="{2FF16CE5-E8AB-49E9-8B6E-4266C7E67F2D}" destId="{1152D9E1-40ED-40EC-829C-85210DA37F5F}" srcOrd="0" destOrd="0" presId="urn:microsoft.com/office/officeart/2005/8/layout/vList5"/>
    <dgm:cxn modelId="{1BDF32D0-E1AD-4943-A2ED-611A8D7168FC}" type="presParOf" srcId="{1152D9E1-40ED-40EC-829C-85210DA37F5F}" destId="{2BA70098-2BB7-48AA-AFC3-5F04011ACEE5}" srcOrd="0" destOrd="0" presId="urn:microsoft.com/office/officeart/2005/8/layout/vList5"/>
    <dgm:cxn modelId="{49C52787-499B-40D0-9E42-4FD78D41BBD6}" type="presParOf" srcId="{1152D9E1-40ED-40EC-829C-85210DA37F5F}" destId="{5B81867F-53B7-441F-9210-3806ED749E7A}" srcOrd="1" destOrd="0" presId="urn:microsoft.com/office/officeart/2005/8/layout/vList5"/>
    <dgm:cxn modelId="{5E89410D-0A41-4BF9-B70D-3CACEEA38A5A}" type="presParOf" srcId="{2FF16CE5-E8AB-49E9-8B6E-4266C7E67F2D}" destId="{4B224A6B-A312-444C-BD9B-525ADBADB67B}" srcOrd="1" destOrd="0" presId="urn:microsoft.com/office/officeart/2005/8/layout/vList5"/>
    <dgm:cxn modelId="{F4E0CEB8-0A73-4AAA-9AA9-6B2B076E5678}" type="presParOf" srcId="{2FF16CE5-E8AB-49E9-8B6E-4266C7E67F2D}" destId="{2989EFB2-231F-4692-8869-39F4EE164767}" srcOrd="2" destOrd="0" presId="urn:microsoft.com/office/officeart/2005/8/layout/vList5"/>
    <dgm:cxn modelId="{16E0B742-C00F-427C-B054-1E539E34D115}" type="presParOf" srcId="{2989EFB2-231F-4692-8869-39F4EE164767}" destId="{7458E729-9B77-4099-8C33-BCAFD3205C1D}" srcOrd="0" destOrd="0" presId="urn:microsoft.com/office/officeart/2005/8/layout/vList5"/>
    <dgm:cxn modelId="{464AAE0A-B0B5-4795-997E-B1B234004234}" type="presParOf" srcId="{2989EFB2-231F-4692-8869-39F4EE164767}" destId="{3E633BEA-F289-4959-B617-127E3E1E0E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FFB3F-84AD-49D8-897E-4B21B9DB62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3116233-0058-4032-84E5-A32312B39069}">
      <dgm:prSet/>
      <dgm:spPr>
        <a:solidFill>
          <a:schemeClr val="accent6">
            <a:lumMod val="60000"/>
            <a:lumOff val="40000"/>
          </a:schemeClr>
        </a:solidFill>
      </dgm:spPr>
      <dgm:t>
        <a:bodyPr/>
        <a:lstStyle/>
        <a:p>
          <a:r>
            <a:rPr lang="lt-LT" dirty="0"/>
            <a:t>Pagrindinė žinutė – rekomenduojama rizikos grupėms priklausantiems asmenims vieno vizito ASPĮ metu pasiskiepyti tiek gripo, tiek COVID-</a:t>
          </a:r>
          <a:r>
            <a:rPr lang="en-US" dirty="0"/>
            <a:t>19 </a:t>
          </a:r>
          <a:r>
            <a:rPr lang="en-US" dirty="0" err="1"/>
            <a:t>vakcinomis</a:t>
          </a:r>
          <a:endParaRPr lang="en-US" dirty="0"/>
        </a:p>
      </dgm:t>
    </dgm:pt>
    <dgm:pt modelId="{B65BE0E7-3E8A-49DB-AE37-E0ACC985CBFA}" type="parTrans" cxnId="{A1B00918-A1AB-4F5D-874B-8FE748AF7712}">
      <dgm:prSet/>
      <dgm:spPr/>
      <dgm:t>
        <a:bodyPr/>
        <a:lstStyle/>
        <a:p>
          <a:endParaRPr lang="en-US"/>
        </a:p>
      </dgm:t>
    </dgm:pt>
    <dgm:pt modelId="{E160FAD7-19CE-4185-9D63-994F75B910C3}" type="sibTrans" cxnId="{A1B00918-A1AB-4F5D-874B-8FE748AF7712}">
      <dgm:prSet/>
      <dgm:spPr/>
      <dgm:t>
        <a:bodyPr/>
        <a:lstStyle/>
        <a:p>
          <a:endParaRPr lang="en-US"/>
        </a:p>
      </dgm:t>
    </dgm:pt>
    <dgm:pt modelId="{D644E95D-999C-4BE0-A5A2-7444FCEB154C}">
      <dgm:prSet/>
      <dgm:spPr>
        <a:solidFill>
          <a:schemeClr val="accent6">
            <a:lumMod val="60000"/>
            <a:lumOff val="40000"/>
          </a:schemeClr>
        </a:solidFill>
      </dgm:spPr>
      <dgm:t>
        <a:bodyPr/>
        <a:lstStyle/>
        <a:p>
          <a:r>
            <a:rPr lang="lt-LT" dirty="0"/>
            <a:t>Vykdomi ir suplanuoti komunikacijos veiksmai:</a:t>
          </a:r>
          <a:endParaRPr lang="en-US" dirty="0"/>
        </a:p>
      </dgm:t>
    </dgm:pt>
    <dgm:pt modelId="{45A1BEDA-A9D8-4C3F-857A-415F3F2546EF}" type="parTrans" cxnId="{71A8BD3A-2ADB-473F-A917-636D642C64AD}">
      <dgm:prSet/>
      <dgm:spPr/>
      <dgm:t>
        <a:bodyPr/>
        <a:lstStyle/>
        <a:p>
          <a:endParaRPr lang="en-US"/>
        </a:p>
      </dgm:t>
    </dgm:pt>
    <dgm:pt modelId="{B53EB285-ECF8-4183-BE58-D01B6D13D1A1}" type="sibTrans" cxnId="{71A8BD3A-2ADB-473F-A917-636D642C64AD}">
      <dgm:prSet/>
      <dgm:spPr/>
      <dgm:t>
        <a:bodyPr/>
        <a:lstStyle/>
        <a:p>
          <a:endParaRPr lang="en-US"/>
        </a:p>
      </dgm:t>
    </dgm:pt>
    <dgm:pt modelId="{D8570BFA-91B3-4025-B7AF-3B903F5335E9}">
      <dgm:prSet custT="1"/>
      <dgm:spPr>
        <a:solidFill>
          <a:schemeClr val="accent6">
            <a:lumMod val="20000"/>
            <a:lumOff val="80000"/>
            <a:alpha val="90000"/>
          </a:schemeClr>
        </a:solidFill>
      </dgm:spPr>
      <dgm:t>
        <a:bodyPr/>
        <a:lstStyle/>
        <a:p>
          <a:r>
            <a:rPr lang="lt-LT" sz="1400" dirty="0"/>
            <a:t>Bendradarbiavimas su šeimos gydytojų ir slaugytojų organizacijomis</a:t>
          </a:r>
          <a:endParaRPr lang="en-US" sz="1400" dirty="0"/>
        </a:p>
      </dgm:t>
    </dgm:pt>
    <dgm:pt modelId="{8772A7EE-586F-4E70-AB44-9CA381149B62}" type="parTrans" cxnId="{3C068D18-5B98-4230-8BA5-F282B78B8645}">
      <dgm:prSet/>
      <dgm:spPr/>
      <dgm:t>
        <a:bodyPr/>
        <a:lstStyle/>
        <a:p>
          <a:endParaRPr lang="en-US"/>
        </a:p>
      </dgm:t>
    </dgm:pt>
    <dgm:pt modelId="{647B1A03-76E7-4EC6-9E2C-65B934556940}" type="sibTrans" cxnId="{3C068D18-5B98-4230-8BA5-F282B78B8645}">
      <dgm:prSet/>
      <dgm:spPr/>
      <dgm:t>
        <a:bodyPr/>
        <a:lstStyle/>
        <a:p>
          <a:endParaRPr lang="en-US"/>
        </a:p>
      </dgm:t>
    </dgm:pt>
    <dgm:pt modelId="{0947A831-82F4-4020-8839-8A59B6FD88C4}">
      <dgm:prSet custT="1"/>
      <dgm:spPr>
        <a:solidFill>
          <a:schemeClr val="accent6">
            <a:lumMod val="20000"/>
            <a:lumOff val="80000"/>
            <a:alpha val="90000"/>
          </a:schemeClr>
        </a:solidFill>
      </dgm:spPr>
      <dgm:t>
        <a:bodyPr/>
        <a:lstStyle/>
        <a:p>
          <a:r>
            <a:rPr lang="lt-LT" sz="1600" dirty="0"/>
            <a:t>Mokymai ASPĮ </a:t>
          </a:r>
          <a:endParaRPr lang="en-US" sz="1600" dirty="0"/>
        </a:p>
      </dgm:t>
    </dgm:pt>
    <dgm:pt modelId="{02CB32F5-7881-44FD-A24A-4E97A2F305D3}" type="parTrans" cxnId="{6B2999C6-400C-4841-8284-1294028B7FBA}">
      <dgm:prSet/>
      <dgm:spPr/>
      <dgm:t>
        <a:bodyPr/>
        <a:lstStyle/>
        <a:p>
          <a:endParaRPr lang="en-US"/>
        </a:p>
      </dgm:t>
    </dgm:pt>
    <dgm:pt modelId="{3B8778D6-4184-4E81-87CE-4E3B05986553}" type="sibTrans" cxnId="{6B2999C6-400C-4841-8284-1294028B7FBA}">
      <dgm:prSet/>
      <dgm:spPr/>
      <dgm:t>
        <a:bodyPr/>
        <a:lstStyle/>
        <a:p>
          <a:endParaRPr lang="en-US"/>
        </a:p>
      </dgm:t>
    </dgm:pt>
    <dgm:pt modelId="{FB6555B2-C39A-42D6-8E18-E3BF02A2B5DA}">
      <dgm:prSet custT="1"/>
      <dgm:spPr>
        <a:solidFill>
          <a:schemeClr val="accent6">
            <a:lumMod val="20000"/>
            <a:lumOff val="80000"/>
            <a:alpha val="90000"/>
          </a:schemeClr>
        </a:solidFill>
      </dgm:spPr>
      <dgm:t>
        <a:bodyPr/>
        <a:lstStyle/>
        <a:p>
          <a:r>
            <a:rPr lang="lt-LT" sz="1400" dirty="0"/>
            <a:t>Susitikimai su savivaldybėmis</a:t>
          </a:r>
          <a:endParaRPr lang="en-US" sz="1400" dirty="0"/>
        </a:p>
      </dgm:t>
    </dgm:pt>
    <dgm:pt modelId="{D29BF978-6293-447F-87DB-99E52BDA02D4}" type="parTrans" cxnId="{C110D189-D3B2-44FD-944E-9272D86B7C1C}">
      <dgm:prSet/>
      <dgm:spPr/>
      <dgm:t>
        <a:bodyPr/>
        <a:lstStyle/>
        <a:p>
          <a:endParaRPr lang="en-US"/>
        </a:p>
      </dgm:t>
    </dgm:pt>
    <dgm:pt modelId="{CAA89BEA-96A0-43A7-8B23-EC8EA0FF8C5E}" type="sibTrans" cxnId="{C110D189-D3B2-44FD-944E-9272D86B7C1C}">
      <dgm:prSet/>
      <dgm:spPr/>
      <dgm:t>
        <a:bodyPr/>
        <a:lstStyle/>
        <a:p>
          <a:endParaRPr lang="en-US"/>
        </a:p>
      </dgm:t>
    </dgm:pt>
    <dgm:pt modelId="{84915E60-0F14-499A-9B68-FCA5FDD3BB09}">
      <dgm:prSet/>
      <dgm:spPr>
        <a:solidFill>
          <a:schemeClr val="accent6">
            <a:lumMod val="20000"/>
            <a:lumOff val="80000"/>
            <a:alpha val="90000"/>
          </a:schemeClr>
        </a:solidFill>
      </dgm:spPr>
      <dgm:t>
        <a:bodyPr/>
        <a:lstStyle/>
        <a:p>
          <a:r>
            <a:rPr lang="lt-LT" dirty="0"/>
            <a:t>NVSC įtraukimas į procesus, susijusius ne tik su gripo, bet ir COVID-</a:t>
          </a:r>
          <a:r>
            <a:rPr lang="en-US" dirty="0"/>
            <a:t>19 </a:t>
          </a:r>
          <a:r>
            <a:rPr lang="en-US" dirty="0" err="1"/>
            <a:t>vak</a:t>
          </a:r>
          <a:r>
            <a:rPr lang="lt-LT" dirty="0" err="1"/>
            <a:t>cinacija</a:t>
          </a:r>
          <a:endParaRPr lang="en-US" dirty="0"/>
        </a:p>
      </dgm:t>
    </dgm:pt>
    <dgm:pt modelId="{06C9419D-C89F-4314-8BBE-64B427E01E41}" type="parTrans" cxnId="{D5944A71-CAB5-49EA-8AF1-D6A5E91ECB7A}">
      <dgm:prSet/>
      <dgm:spPr/>
      <dgm:t>
        <a:bodyPr/>
        <a:lstStyle/>
        <a:p>
          <a:endParaRPr lang="en-US"/>
        </a:p>
      </dgm:t>
    </dgm:pt>
    <dgm:pt modelId="{D481FFCF-5D5C-4CC9-B32B-28F28232FA0A}" type="sibTrans" cxnId="{D5944A71-CAB5-49EA-8AF1-D6A5E91ECB7A}">
      <dgm:prSet/>
      <dgm:spPr/>
      <dgm:t>
        <a:bodyPr/>
        <a:lstStyle/>
        <a:p>
          <a:endParaRPr lang="en-US"/>
        </a:p>
      </dgm:t>
    </dgm:pt>
    <dgm:pt modelId="{38AA2A52-7F45-4803-97FB-41A9C5EDE0FC}">
      <dgm:prSet/>
      <dgm:spPr>
        <a:solidFill>
          <a:schemeClr val="accent6">
            <a:lumMod val="20000"/>
            <a:lumOff val="80000"/>
            <a:alpha val="90000"/>
          </a:schemeClr>
        </a:solidFill>
      </dgm:spPr>
      <dgm:t>
        <a:bodyPr/>
        <a:lstStyle/>
        <a:p>
          <a:r>
            <a:rPr lang="lt-LT" dirty="0"/>
            <a:t>Informacijos teikimas raštu</a:t>
          </a:r>
          <a:endParaRPr lang="en-US" dirty="0"/>
        </a:p>
      </dgm:t>
    </dgm:pt>
    <dgm:pt modelId="{90C211FF-2622-40E1-B89E-815CF95202F7}" type="parTrans" cxnId="{643B002C-81A1-4C92-88FE-80B53FDF072D}">
      <dgm:prSet/>
      <dgm:spPr/>
      <dgm:t>
        <a:bodyPr/>
        <a:lstStyle/>
        <a:p>
          <a:endParaRPr lang="en-US"/>
        </a:p>
      </dgm:t>
    </dgm:pt>
    <dgm:pt modelId="{B7BAACF5-8080-42E4-BD1E-C765FC485F19}" type="sibTrans" cxnId="{643B002C-81A1-4C92-88FE-80B53FDF072D}">
      <dgm:prSet/>
      <dgm:spPr/>
      <dgm:t>
        <a:bodyPr/>
        <a:lstStyle/>
        <a:p>
          <a:endParaRPr lang="en-US"/>
        </a:p>
      </dgm:t>
    </dgm:pt>
    <dgm:pt modelId="{715A1151-D3F1-4111-BC5C-E897B78DD623}">
      <dgm:prSet/>
      <dgm:spPr>
        <a:solidFill>
          <a:schemeClr val="accent6">
            <a:lumMod val="20000"/>
            <a:lumOff val="80000"/>
            <a:alpha val="90000"/>
          </a:schemeClr>
        </a:solidFill>
      </dgm:spPr>
      <dgm:t>
        <a:bodyPr/>
        <a:lstStyle/>
        <a:p>
          <a:r>
            <a:rPr lang="lt-LT" dirty="0"/>
            <a:t>Atmintinių rengimas</a:t>
          </a:r>
          <a:endParaRPr lang="en-US" dirty="0"/>
        </a:p>
      </dgm:t>
    </dgm:pt>
    <dgm:pt modelId="{ED0B9BDF-E6FA-4FA1-936E-F2261F509934}" type="parTrans" cxnId="{CCF78B74-25DD-4B88-9107-925690755D15}">
      <dgm:prSet/>
      <dgm:spPr/>
      <dgm:t>
        <a:bodyPr/>
        <a:lstStyle/>
        <a:p>
          <a:endParaRPr lang="en-US"/>
        </a:p>
      </dgm:t>
    </dgm:pt>
    <dgm:pt modelId="{F5121FAC-15CA-47D4-A174-515B6DDE2D3D}" type="sibTrans" cxnId="{CCF78B74-25DD-4B88-9107-925690755D15}">
      <dgm:prSet/>
      <dgm:spPr/>
      <dgm:t>
        <a:bodyPr/>
        <a:lstStyle/>
        <a:p>
          <a:endParaRPr lang="en-US"/>
        </a:p>
      </dgm:t>
    </dgm:pt>
    <dgm:pt modelId="{DBA6CF76-719D-45C4-9E7C-615478DAA7E9}" type="pres">
      <dgm:prSet presAssocID="{79EFFB3F-84AD-49D8-897E-4B21B9DB62C3}" presName="Name0" presStyleCnt="0">
        <dgm:presLayoutVars>
          <dgm:dir/>
          <dgm:animLvl val="lvl"/>
          <dgm:resizeHandles val="exact"/>
        </dgm:presLayoutVars>
      </dgm:prSet>
      <dgm:spPr/>
    </dgm:pt>
    <dgm:pt modelId="{77951710-6BCC-4F9C-A97B-8DE1B973028B}" type="pres">
      <dgm:prSet presAssocID="{D644E95D-999C-4BE0-A5A2-7444FCEB154C}" presName="boxAndChildren" presStyleCnt="0"/>
      <dgm:spPr/>
    </dgm:pt>
    <dgm:pt modelId="{35962BD3-D28B-44EF-97CC-D6D0446637E7}" type="pres">
      <dgm:prSet presAssocID="{D644E95D-999C-4BE0-A5A2-7444FCEB154C}" presName="parentTextBox" presStyleLbl="node1" presStyleIdx="0" presStyleCnt="2"/>
      <dgm:spPr/>
    </dgm:pt>
    <dgm:pt modelId="{A9B0D5F6-D0CD-42A9-80D7-617F6B3A8DA8}" type="pres">
      <dgm:prSet presAssocID="{D644E95D-999C-4BE0-A5A2-7444FCEB154C}" presName="entireBox" presStyleLbl="node1" presStyleIdx="0" presStyleCnt="2" custScaleX="100000" custScaleY="162681" custLinFactNeighborX="101" custLinFactNeighborY="48"/>
      <dgm:spPr/>
    </dgm:pt>
    <dgm:pt modelId="{C40A3D23-F35B-4E35-AD59-B42D6A92C8DF}" type="pres">
      <dgm:prSet presAssocID="{D644E95D-999C-4BE0-A5A2-7444FCEB154C}" presName="descendantBox" presStyleCnt="0"/>
      <dgm:spPr/>
    </dgm:pt>
    <dgm:pt modelId="{E09FB1CB-17E5-4C0A-9622-AC9636E3D3F6}" type="pres">
      <dgm:prSet presAssocID="{D8570BFA-91B3-4025-B7AF-3B903F5335E9}" presName="childTextBox" presStyleLbl="fgAccFollowNode1" presStyleIdx="0" presStyleCnt="6" custScaleX="152998" custScaleY="185075">
        <dgm:presLayoutVars>
          <dgm:bulletEnabled val="1"/>
        </dgm:presLayoutVars>
      </dgm:prSet>
      <dgm:spPr/>
    </dgm:pt>
    <dgm:pt modelId="{687D2BEF-0AAD-4C93-B64B-48D94D09E67C}" type="pres">
      <dgm:prSet presAssocID="{0947A831-82F4-4020-8839-8A59B6FD88C4}" presName="childTextBox" presStyleLbl="fgAccFollowNode1" presStyleIdx="1" presStyleCnt="6" custScaleX="120931" custScaleY="185075">
        <dgm:presLayoutVars>
          <dgm:bulletEnabled val="1"/>
        </dgm:presLayoutVars>
      </dgm:prSet>
      <dgm:spPr/>
    </dgm:pt>
    <dgm:pt modelId="{6BC6C10D-0996-41FF-960E-983EBCF26622}" type="pres">
      <dgm:prSet presAssocID="{FB6555B2-C39A-42D6-8E18-E3BF02A2B5DA}" presName="childTextBox" presStyleLbl="fgAccFollowNode1" presStyleIdx="2" presStyleCnt="6" custScaleX="108975" custScaleY="185075">
        <dgm:presLayoutVars>
          <dgm:bulletEnabled val="1"/>
        </dgm:presLayoutVars>
      </dgm:prSet>
      <dgm:spPr/>
    </dgm:pt>
    <dgm:pt modelId="{3E798C26-C20D-4D7D-AA92-C0A92C2AD93D}" type="pres">
      <dgm:prSet presAssocID="{84915E60-0F14-499A-9B68-FCA5FDD3BB09}" presName="childTextBox" presStyleLbl="fgAccFollowNode1" presStyleIdx="3" presStyleCnt="6" custScaleX="119774" custScaleY="185075">
        <dgm:presLayoutVars>
          <dgm:bulletEnabled val="1"/>
        </dgm:presLayoutVars>
      </dgm:prSet>
      <dgm:spPr/>
    </dgm:pt>
    <dgm:pt modelId="{A38DDEDD-293B-49EE-904C-7A0BFE03B32F}" type="pres">
      <dgm:prSet presAssocID="{38AA2A52-7F45-4803-97FB-41A9C5EDE0FC}" presName="childTextBox" presStyleLbl="fgAccFollowNode1" presStyleIdx="4" presStyleCnt="6" custScaleX="125513" custScaleY="185075">
        <dgm:presLayoutVars>
          <dgm:bulletEnabled val="1"/>
        </dgm:presLayoutVars>
      </dgm:prSet>
      <dgm:spPr/>
    </dgm:pt>
    <dgm:pt modelId="{AC41B2D3-706D-4ED4-841D-1A641EE1B93D}" type="pres">
      <dgm:prSet presAssocID="{715A1151-D3F1-4111-BC5C-E897B78DD623}" presName="childTextBox" presStyleLbl="fgAccFollowNode1" presStyleIdx="5" presStyleCnt="6" custScaleX="118771" custScaleY="187988">
        <dgm:presLayoutVars>
          <dgm:bulletEnabled val="1"/>
        </dgm:presLayoutVars>
      </dgm:prSet>
      <dgm:spPr/>
    </dgm:pt>
    <dgm:pt modelId="{BB5C6DC2-7CC2-4FD6-A773-A877DD13B773}" type="pres">
      <dgm:prSet presAssocID="{E160FAD7-19CE-4185-9D63-994F75B910C3}" presName="sp" presStyleCnt="0"/>
      <dgm:spPr/>
    </dgm:pt>
    <dgm:pt modelId="{06E27745-A625-45BE-A98E-FFDE56FD612B}" type="pres">
      <dgm:prSet presAssocID="{D3116233-0058-4032-84E5-A32312B39069}" presName="arrowAndChildren" presStyleCnt="0"/>
      <dgm:spPr/>
    </dgm:pt>
    <dgm:pt modelId="{E89555D6-2F2D-4623-A244-5CACBA57528C}" type="pres">
      <dgm:prSet presAssocID="{D3116233-0058-4032-84E5-A32312B39069}" presName="parentTextArrow" presStyleLbl="node1" presStyleIdx="1" presStyleCnt="2"/>
      <dgm:spPr/>
    </dgm:pt>
  </dgm:ptLst>
  <dgm:cxnLst>
    <dgm:cxn modelId="{A1B00918-A1AB-4F5D-874B-8FE748AF7712}" srcId="{79EFFB3F-84AD-49D8-897E-4B21B9DB62C3}" destId="{D3116233-0058-4032-84E5-A32312B39069}" srcOrd="0" destOrd="0" parTransId="{B65BE0E7-3E8A-49DB-AE37-E0ACC985CBFA}" sibTransId="{E160FAD7-19CE-4185-9D63-994F75B910C3}"/>
    <dgm:cxn modelId="{3C068D18-5B98-4230-8BA5-F282B78B8645}" srcId="{D644E95D-999C-4BE0-A5A2-7444FCEB154C}" destId="{D8570BFA-91B3-4025-B7AF-3B903F5335E9}" srcOrd="0" destOrd="0" parTransId="{8772A7EE-586F-4E70-AB44-9CA381149B62}" sibTransId="{647B1A03-76E7-4EC6-9E2C-65B934556940}"/>
    <dgm:cxn modelId="{ECD8DC1B-2762-413C-B465-00FA164FA681}" type="presOf" srcId="{D8570BFA-91B3-4025-B7AF-3B903F5335E9}" destId="{E09FB1CB-17E5-4C0A-9622-AC9636E3D3F6}" srcOrd="0" destOrd="0" presId="urn:microsoft.com/office/officeart/2005/8/layout/process4"/>
    <dgm:cxn modelId="{643B002C-81A1-4C92-88FE-80B53FDF072D}" srcId="{D644E95D-999C-4BE0-A5A2-7444FCEB154C}" destId="{38AA2A52-7F45-4803-97FB-41A9C5EDE0FC}" srcOrd="4" destOrd="0" parTransId="{90C211FF-2622-40E1-B89E-815CF95202F7}" sibTransId="{B7BAACF5-8080-42E4-BD1E-C765FC485F19}"/>
    <dgm:cxn modelId="{71A8BD3A-2ADB-473F-A917-636D642C64AD}" srcId="{79EFFB3F-84AD-49D8-897E-4B21B9DB62C3}" destId="{D644E95D-999C-4BE0-A5A2-7444FCEB154C}" srcOrd="1" destOrd="0" parTransId="{45A1BEDA-A9D8-4C3F-857A-415F3F2546EF}" sibTransId="{B53EB285-ECF8-4183-BE58-D01B6D13D1A1}"/>
    <dgm:cxn modelId="{2E5F7D46-B850-44BD-8A80-4BD146E52061}" type="presOf" srcId="{38AA2A52-7F45-4803-97FB-41A9C5EDE0FC}" destId="{A38DDEDD-293B-49EE-904C-7A0BFE03B32F}" srcOrd="0" destOrd="0" presId="urn:microsoft.com/office/officeart/2005/8/layout/process4"/>
    <dgm:cxn modelId="{7D945E6C-D202-4B00-A7CD-E16CD0EC037C}" type="presOf" srcId="{715A1151-D3F1-4111-BC5C-E897B78DD623}" destId="{AC41B2D3-706D-4ED4-841D-1A641EE1B93D}" srcOrd="0" destOrd="0" presId="urn:microsoft.com/office/officeart/2005/8/layout/process4"/>
    <dgm:cxn modelId="{F0AF606D-681B-476E-B325-15EE3E89F9EF}" type="presOf" srcId="{D644E95D-999C-4BE0-A5A2-7444FCEB154C}" destId="{A9B0D5F6-D0CD-42A9-80D7-617F6B3A8DA8}" srcOrd="1" destOrd="0" presId="urn:microsoft.com/office/officeart/2005/8/layout/process4"/>
    <dgm:cxn modelId="{D5944A71-CAB5-49EA-8AF1-D6A5E91ECB7A}" srcId="{D644E95D-999C-4BE0-A5A2-7444FCEB154C}" destId="{84915E60-0F14-499A-9B68-FCA5FDD3BB09}" srcOrd="3" destOrd="0" parTransId="{06C9419D-C89F-4314-8BBE-64B427E01E41}" sibTransId="{D481FFCF-5D5C-4CC9-B32B-28F28232FA0A}"/>
    <dgm:cxn modelId="{3781CD53-9F05-4B9E-8C9B-2065102D98CC}" type="presOf" srcId="{FB6555B2-C39A-42D6-8E18-E3BF02A2B5DA}" destId="{6BC6C10D-0996-41FF-960E-983EBCF26622}" srcOrd="0" destOrd="0" presId="urn:microsoft.com/office/officeart/2005/8/layout/process4"/>
    <dgm:cxn modelId="{CCF78B74-25DD-4B88-9107-925690755D15}" srcId="{D644E95D-999C-4BE0-A5A2-7444FCEB154C}" destId="{715A1151-D3F1-4111-BC5C-E897B78DD623}" srcOrd="5" destOrd="0" parTransId="{ED0B9BDF-E6FA-4FA1-936E-F2261F509934}" sibTransId="{F5121FAC-15CA-47D4-A174-515B6DDE2D3D}"/>
    <dgm:cxn modelId="{C110D189-D3B2-44FD-944E-9272D86B7C1C}" srcId="{D644E95D-999C-4BE0-A5A2-7444FCEB154C}" destId="{FB6555B2-C39A-42D6-8E18-E3BF02A2B5DA}" srcOrd="2" destOrd="0" parTransId="{D29BF978-6293-447F-87DB-99E52BDA02D4}" sibTransId="{CAA89BEA-96A0-43A7-8B23-EC8EA0FF8C5E}"/>
    <dgm:cxn modelId="{6B2999C6-400C-4841-8284-1294028B7FBA}" srcId="{D644E95D-999C-4BE0-A5A2-7444FCEB154C}" destId="{0947A831-82F4-4020-8839-8A59B6FD88C4}" srcOrd="1" destOrd="0" parTransId="{02CB32F5-7881-44FD-A24A-4E97A2F305D3}" sibTransId="{3B8778D6-4184-4E81-87CE-4E3B05986553}"/>
    <dgm:cxn modelId="{601B61E2-AFB1-4EE9-B7CE-1174BE6B71DF}" type="presOf" srcId="{D644E95D-999C-4BE0-A5A2-7444FCEB154C}" destId="{35962BD3-D28B-44EF-97CC-D6D0446637E7}" srcOrd="0" destOrd="0" presId="urn:microsoft.com/office/officeart/2005/8/layout/process4"/>
    <dgm:cxn modelId="{C55C50E3-F2FE-48B0-A046-65D50E3F21C6}" type="presOf" srcId="{84915E60-0F14-499A-9B68-FCA5FDD3BB09}" destId="{3E798C26-C20D-4D7D-AA92-C0A92C2AD93D}" srcOrd="0" destOrd="0" presId="urn:microsoft.com/office/officeart/2005/8/layout/process4"/>
    <dgm:cxn modelId="{5A4BB5E3-4723-4EC4-B6F7-F3B098AEE34B}" type="presOf" srcId="{0947A831-82F4-4020-8839-8A59B6FD88C4}" destId="{687D2BEF-0AAD-4C93-B64B-48D94D09E67C}" srcOrd="0" destOrd="0" presId="urn:microsoft.com/office/officeart/2005/8/layout/process4"/>
    <dgm:cxn modelId="{C0F6D9E3-32B9-410C-88CF-79014668EF62}" type="presOf" srcId="{D3116233-0058-4032-84E5-A32312B39069}" destId="{E89555D6-2F2D-4623-A244-5CACBA57528C}" srcOrd="0" destOrd="0" presId="urn:microsoft.com/office/officeart/2005/8/layout/process4"/>
    <dgm:cxn modelId="{A2C18FF8-AAFB-4CD8-9DB8-859924AD8FBF}" type="presOf" srcId="{79EFFB3F-84AD-49D8-897E-4B21B9DB62C3}" destId="{DBA6CF76-719D-45C4-9E7C-615478DAA7E9}" srcOrd="0" destOrd="0" presId="urn:microsoft.com/office/officeart/2005/8/layout/process4"/>
    <dgm:cxn modelId="{8DC34CFA-D1C6-42FC-9B49-8A129A29D724}" type="presParOf" srcId="{DBA6CF76-719D-45C4-9E7C-615478DAA7E9}" destId="{77951710-6BCC-4F9C-A97B-8DE1B973028B}" srcOrd="0" destOrd="0" presId="urn:microsoft.com/office/officeart/2005/8/layout/process4"/>
    <dgm:cxn modelId="{31ABA19D-EC11-4EBD-A2E0-83222269674B}" type="presParOf" srcId="{77951710-6BCC-4F9C-A97B-8DE1B973028B}" destId="{35962BD3-D28B-44EF-97CC-D6D0446637E7}" srcOrd="0" destOrd="0" presId="urn:microsoft.com/office/officeart/2005/8/layout/process4"/>
    <dgm:cxn modelId="{7078CC51-FF9C-4A1E-BA10-F7FE3BEEB636}" type="presParOf" srcId="{77951710-6BCC-4F9C-A97B-8DE1B973028B}" destId="{A9B0D5F6-D0CD-42A9-80D7-617F6B3A8DA8}" srcOrd="1" destOrd="0" presId="urn:microsoft.com/office/officeart/2005/8/layout/process4"/>
    <dgm:cxn modelId="{3DB20D36-921D-4C94-81E3-12020A744043}" type="presParOf" srcId="{77951710-6BCC-4F9C-A97B-8DE1B973028B}" destId="{C40A3D23-F35B-4E35-AD59-B42D6A92C8DF}" srcOrd="2" destOrd="0" presId="urn:microsoft.com/office/officeart/2005/8/layout/process4"/>
    <dgm:cxn modelId="{7B3977EF-013C-4E74-9F27-30FD6C66748A}" type="presParOf" srcId="{C40A3D23-F35B-4E35-AD59-B42D6A92C8DF}" destId="{E09FB1CB-17E5-4C0A-9622-AC9636E3D3F6}" srcOrd="0" destOrd="0" presId="urn:microsoft.com/office/officeart/2005/8/layout/process4"/>
    <dgm:cxn modelId="{4F967D7D-B60A-44F5-A45C-520AFB3F3F5E}" type="presParOf" srcId="{C40A3D23-F35B-4E35-AD59-B42D6A92C8DF}" destId="{687D2BEF-0AAD-4C93-B64B-48D94D09E67C}" srcOrd="1" destOrd="0" presId="urn:microsoft.com/office/officeart/2005/8/layout/process4"/>
    <dgm:cxn modelId="{DCFBB9D9-349A-4FFB-8000-1F7DDFC00ED6}" type="presParOf" srcId="{C40A3D23-F35B-4E35-AD59-B42D6A92C8DF}" destId="{6BC6C10D-0996-41FF-960E-983EBCF26622}" srcOrd="2" destOrd="0" presId="urn:microsoft.com/office/officeart/2005/8/layout/process4"/>
    <dgm:cxn modelId="{B5BF6DBD-FF45-4BE1-A716-EF5D15A3097E}" type="presParOf" srcId="{C40A3D23-F35B-4E35-AD59-B42D6A92C8DF}" destId="{3E798C26-C20D-4D7D-AA92-C0A92C2AD93D}" srcOrd="3" destOrd="0" presId="urn:microsoft.com/office/officeart/2005/8/layout/process4"/>
    <dgm:cxn modelId="{06C84582-2B87-4E56-813F-F71B5A41C14E}" type="presParOf" srcId="{C40A3D23-F35B-4E35-AD59-B42D6A92C8DF}" destId="{A38DDEDD-293B-49EE-904C-7A0BFE03B32F}" srcOrd="4" destOrd="0" presId="urn:microsoft.com/office/officeart/2005/8/layout/process4"/>
    <dgm:cxn modelId="{E5EFAACB-6463-4231-B636-F6C4486D8816}" type="presParOf" srcId="{C40A3D23-F35B-4E35-AD59-B42D6A92C8DF}" destId="{AC41B2D3-706D-4ED4-841D-1A641EE1B93D}" srcOrd="5" destOrd="0" presId="urn:microsoft.com/office/officeart/2005/8/layout/process4"/>
    <dgm:cxn modelId="{A1D5C2EB-D873-4E38-8564-722D9D9A2391}" type="presParOf" srcId="{DBA6CF76-719D-45C4-9E7C-615478DAA7E9}" destId="{BB5C6DC2-7CC2-4FD6-A773-A877DD13B773}" srcOrd="1" destOrd="0" presId="urn:microsoft.com/office/officeart/2005/8/layout/process4"/>
    <dgm:cxn modelId="{EDF92ED0-B295-4147-A3A1-43EB22D3AD9B}" type="presParOf" srcId="{DBA6CF76-719D-45C4-9E7C-615478DAA7E9}" destId="{06E27745-A625-45BE-A98E-FFDE56FD612B}" srcOrd="2" destOrd="0" presId="urn:microsoft.com/office/officeart/2005/8/layout/process4"/>
    <dgm:cxn modelId="{701F60D5-2F37-4E6C-8BF0-E0E82889CFA1}" type="presParOf" srcId="{06E27745-A625-45BE-A98E-FFDE56FD612B}" destId="{E89555D6-2F2D-4623-A244-5CACBA57528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867F-53B7-441F-9210-3806ED749E7A}">
      <dsp:nvSpPr>
        <dsp:cNvPr id="0" name=""/>
        <dsp:cNvSpPr/>
      </dsp:nvSpPr>
      <dsp:spPr>
        <a:xfrm rot="5400000">
          <a:off x="6239947" y="-2226609"/>
          <a:ext cx="1821321" cy="6729984"/>
        </a:xfrm>
        <a:prstGeom prst="round2SameRect">
          <a:avLst/>
        </a:prstGeom>
        <a:solidFill>
          <a:schemeClr val="accent6">
            <a:lumMod val="20000"/>
            <a:lumOff val="80000"/>
            <a:alpha val="90000"/>
          </a:schemeClr>
        </a:solidFill>
        <a:ln w="12700" cap="flat" cmpd="sng" algn="ctr">
          <a:solidFill>
            <a:schemeClr val="accent6">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t-LT" sz="1400" kern="1200" dirty="0"/>
            <a:t>Kiekvienais metais kuriama nauja sezoninio gripo vakcina, atsižvelgiant į cirkuliuojančius gripo virusų tipus. 2023-2024 m. gripo sezono vakcinos skirtos apsaugoti nuo šių gripo virusų:</a:t>
          </a:r>
          <a:endParaRPr lang="en-US" sz="1400" kern="1200" dirty="0"/>
        </a:p>
        <a:p>
          <a:pPr marL="228600" lvl="2" indent="-114300" algn="l" defTabSz="622300">
            <a:lnSpc>
              <a:spcPct val="90000"/>
            </a:lnSpc>
            <a:spcBef>
              <a:spcPct val="0"/>
            </a:spcBef>
            <a:spcAft>
              <a:spcPct val="15000"/>
            </a:spcAft>
            <a:buChar char="•"/>
          </a:pPr>
          <a:r>
            <a:rPr lang="lt-LT" sz="1400" kern="1200" dirty="0"/>
            <a:t>A/</a:t>
          </a:r>
          <a:r>
            <a:rPr lang="lt-LT" sz="1400" kern="1200" dirty="0" err="1"/>
            <a:t>Victoria</a:t>
          </a:r>
          <a:r>
            <a:rPr lang="lt-LT" sz="1400" kern="1200" dirty="0"/>
            <a:t>/4897/2022 (H1N1)pdm09-like virus;</a:t>
          </a:r>
          <a:endParaRPr lang="en-US" sz="1400" kern="1200" dirty="0"/>
        </a:p>
        <a:p>
          <a:pPr marL="228600" lvl="2" indent="-114300" algn="l" defTabSz="622300">
            <a:lnSpc>
              <a:spcPct val="90000"/>
            </a:lnSpc>
            <a:spcBef>
              <a:spcPct val="0"/>
            </a:spcBef>
            <a:spcAft>
              <a:spcPct val="15000"/>
            </a:spcAft>
            <a:buChar char="•"/>
          </a:pPr>
          <a:r>
            <a:rPr lang="lt-LT" sz="1400" kern="1200" dirty="0"/>
            <a:t>A/</a:t>
          </a:r>
          <a:r>
            <a:rPr lang="lt-LT" sz="1400" kern="1200" dirty="0" err="1"/>
            <a:t>Darwin</a:t>
          </a:r>
          <a:r>
            <a:rPr lang="lt-LT" sz="1400" kern="1200" dirty="0"/>
            <a:t>/9/2021 (H3N2)-</a:t>
          </a:r>
          <a:r>
            <a:rPr lang="lt-LT" sz="1400" kern="1200" dirty="0" err="1"/>
            <a:t>like</a:t>
          </a:r>
          <a:r>
            <a:rPr lang="lt-LT" sz="1400" kern="1200" dirty="0"/>
            <a:t> virus;</a:t>
          </a:r>
          <a:endParaRPr lang="en-US" sz="1400" kern="1200" dirty="0"/>
        </a:p>
        <a:p>
          <a:pPr marL="228600" lvl="2" indent="-114300" algn="l" defTabSz="622300">
            <a:lnSpc>
              <a:spcPct val="90000"/>
            </a:lnSpc>
            <a:spcBef>
              <a:spcPct val="0"/>
            </a:spcBef>
            <a:spcAft>
              <a:spcPct val="15000"/>
            </a:spcAft>
            <a:buChar char="•"/>
          </a:pPr>
          <a:r>
            <a:rPr lang="lt-LT" sz="1400" kern="1200"/>
            <a:t>B/Austria/1359417/2021 (B/Victoria lineage)-like virus;</a:t>
          </a:r>
          <a:endParaRPr lang="en-US" sz="1400" kern="1200"/>
        </a:p>
        <a:p>
          <a:pPr marL="228600" lvl="2" indent="-114300" algn="l" defTabSz="622300">
            <a:lnSpc>
              <a:spcPct val="90000"/>
            </a:lnSpc>
            <a:spcBef>
              <a:spcPct val="0"/>
            </a:spcBef>
            <a:spcAft>
              <a:spcPct val="15000"/>
            </a:spcAft>
            <a:buChar char="•"/>
          </a:pPr>
          <a:r>
            <a:rPr lang="lt-LT" sz="1400" kern="1200"/>
            <a:t>B/Phuket/3073/2013 (B/Yamagata lineage)-like virus.</a:t>
          </a:r>
          <a:endParaRPr lang="en-US" sz="1400" kern="1200"/>
        </a:p>
      </dsp:txBody>
      <dsp:txXfrm rot="-5400000">
        <a:off x="3785616" y="316632"/>
        <a:ext cx="6641074" cy="1643501"/>
      </dsp:txXfrm>
    </dsp:sp>
    <dsp:sp modelId="{2BA70098-2BB7-48AA-AFC3-5F04011ACEE5}">
      <dsp:nvSpPr>
        <dsp:cNvPr id="0" name=""/>
        <dsp:cNvSpPr/>
      </dsp:nvSpPr>
      <dsp:spPr>
        <a:xfrm>
          <a:off x="0" y="56"/>
          <a:ext cx="3785616" cy="2276651"/>
        </a:xfrm>
        <a:prstGeom prst="roundRect">
          <a:avLst/>
        </a:prstGeom>
        <a:solidFill>
          <a:schemeClr val="accent6"/>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lt-LT" sz="3700" kern="1200"/>
            <a:t>Gripo vakcina Influvac Tetra</a:t>
          </a:r>
          <a:endParaRPr lang="en-US" sz="3700" kern="1200"/>
        </a:p>
      </dsp:txBody>
      <dsp:txXfrm>
        <a:off x="111137" y="111193"/>
        <a:ext cx="3563342" cy="2054377"/>
      </dsp:txXfrm>
    </dsp:sp>
    <dsp:sp modelId="{3E633BEA-F289-4959-B617-127E3E1E0EB9}">
      <dsp:nvSpPr>
        <dsp:cNvPr id="0" name=""/>
        <dsp:cNvSpPr/>
      </dsp:nvSpPr>
      <dsp:spPr>
        <a:xfrm rot="5400000">
          <a:off x="6239947" y="163875"/>
          <a:ext cx="1821321" cy="6729984"/>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t-LT" sz="1400" kern="1200"/>
            <a:t>Ši COVID-19 vakcina pritaikyta taip, kad geriau atitiktų cirkuliuojančius variantus. Vakcina skirta Omikron atmainos atskiram potipiui (XBB), atsižvelgiant į EMA ir ECDC ir kitų tarptautinių organizacijų rekomendacijas. Variantas, kuriam skirta vakcina, glaudžiai susijęs su kitais šiuo metu cirkuliuojančiais variantais, tad vakcina turėtų padėti išlaikyti optimalią apsaugą nuo sunkių COVID-19 ligos formų, hospitalizacijos ar mirties</a:t>
          </a:r>
          <a:endParaRPr lang="en-US" sz="1400" kern="1200"/>
        </a:p>
      </dsp:txBody>
      <dsp:txXfrm rot="-5400000">
        <a:off x="3785616" y="2707116"/>
        <a:ext cx="6641074" cy="1643501"/>
      </dsp:txXfrm>
    </dsp:sp>
    <dsp:sp modelId="{7458E729-9B77-4099-8C33-BCAFD3205C1D}">
      <dsp:nvSpPr>
        <dsp:cNvPr id="0" name=""/>
        <dsp:cNvSpPr/>
      </dsp:nvSpPr>
      <dsp:spPr>
        <a:xfrm>
          <a:off x="0" y="2390541"/>
          <a:ext cx="3785616" cy="2276651"/>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Atnaujinta COVID-19 vakcina (XBB.1.5)</a:t>
          </a:r>
        </a:p>
      </dsp:txBody>
      <dsp:txXfrm>
        <a:off x="111137" y="2501678"/>
        <a:ext cx="3563342" cy="2054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D5F6-D0CD-42A9-80D7-617F6B3A8DA8}">
      <dsp:nvSpPr>
        <dsp:cNvPr id="0" name=""/>
        <dsp:cNvSpPr/>
      </dsp:nvSpPr>
      <dsp:spPr>
        <a:xfrm>
          <a:off x="0" y="2222665"/>
          <a:ext cx="8305800" cy="237267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lt-LT" sz="2500" kern="1200" dirty="0"/>
            <a:t>Vykdomi ir suplanuoti komunikacijos veiksmai:</a:t>
          </a:r>
          <a:endParaRPr lang="en-US" sz="2500" kern="1200" dirty="0"/>
        </a:p>
      </dsp:txBody>
      <dsp:txXfrm>
        <a:off x="0" y="2222665"/>
        <a:ext cx="8305800" cy="1281242"/>
      </dsp:txXfrm>
    </dsp:sp>
    <dsp:sp modelId="{E09FB1CB-17E5-4C0A-9622-AC9636E3D3F6}">
      <dsp:nvSpPr>
        <dsp:cNvPr id="0" name=""/>
        <dsp:cNvSpPr/>
      </dsp:nvSpPr>
      <dsp:spPr>
        <a:xfrm>
          <a:off x="2685" y="3152086"/>
          <a:ext cx="1700152" cy="12416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lt-LT" sz="1400" kern="1200" dirty="0"/>
            <a:t>Bendradarbiavimas su šeimos gydytojų ir slaugytojų organizacijomis</a:t>
          </a:r>
          <a:endParaRPr lang="en-US" sz="1400" kern="1200" dirty="0"/>
        </a:p>
      </dsp:txBody>
      <dsp:txXfrm>
        <a:off x="2685" y="3152086"/>
        <a:ext cx="1700152" cy="1241670"/>
      </dsp:txXfrm>
    </dsp:sp>
    <dsp:sp modelId="{687D2BEF-0AAD-4C93-B64B-48D94D09E67C}">
      <dsp:nvSpPr>
        <dsp:cNvPr id="0" name=""/>
        <dsp:cNvSpPr/>
      </dsp:nvSpPr>
      <dsp:spPr>
        <a:xfrm>
          <a:off x="1702837" y="3152086"/>
          <a:ext cx="1343815" cy="12416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lt-LT" sz="1600" kern="1200" dirty="0"/>
            <a:t>Mokymai ASPĮ </a:t>
          </a:r>
          <a:endParaRPr lang="en-US" sz="1600" kern="1200" dirty="0"/>
        </a:p>
      </dsp:txBody>
      <dsp:txXfrm>
        <a:off x="1702837" y="3152086"/>
        <a:ext cx="1343815" cy="1241670"/>
      </dsp:txXfrm>
    </dsp:sp>
    <dsp:sp modelId="{6BC6C10D-0996-41FF-960E-983EBCF26622}">
      <dsp:nvSpPr>
        <dsp:cNvPr id="0" name=""/>
        <dsp:cNvSpPr/>
      </dsp:nvSpPr>
      <dsp:spPr>
        <a:xfrm>
          <a:off x="3046653" y="3152086"/>
          <a:ext cx="1210957" cy="12416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lt-LT" sz="1400" kern="1200" dirty="0"/>
            <a:t>Susitikimai su savivaldybėmis</a:t>
          </a:r>
          <a:endParaRPr lang="en-US" sz="1400" kern="1200" dirty="0"/>
        </a:p>
      </dsp:txBody>
      <dsp:txXfrm>
        <a:off x="3046653" y="3152086"/>
        <a:ext cx="1210957" cy="1241670"/>
      </dsp:txXfrm>
    </dsp:sp>
    <dsp:sp modelId="{3E798C26-C20D-4D7D-AA92-C0A92C2AD93D}">
      <dsp:nvSpPr>
        <dsp:cNvPr id="0" name=""/>
        <dsp:cNvSpPr/>
      </dsp:nvSpPr>
      <dsp:spPr>
        <a:xfrm>
          <a:off x="4257610" y="3152086"/>
          <a:ext cx="1330958" cy="12416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lt-LT" sz="1300" kern="1200" dirty="0"/>
            <a:t>NVSC įtraukimas į procesus, susijusius ne tik su gripo, bet ir COVID-</a:t>
          </a:r>
          <a:r>
            <a:rPr lang="en-US" sz="1300" kern="1200" dirty="0"/>
            <a:t>19 </a:t>
          </a:r>
          <a:r>
            <a:rPr lang="en-US" sz="1300" kern="1200" dirty="0" err="1"/>
            <a:t>vak</a:t>
          </a:r>
          <a:r>
            <a:rPr lang="lt-LT" sz="1300" kern="1200" dirty="0" err="1"/>
            <a:t>cinacija</a:t>
          </a:r>
          <a:endParaRPr lang="en-US" sz="1300" kern="1200" dirty="0"/>
        </a:p>
      </dsp:txBody>
      <dsp:txXfrm>
        <a:off x="4257610" y="3152086"/>
        <a:ext cx="1330958" cy="1241670"/>
      </dsp:txXfrm>
    </dsp:sp>
    <dsp:sp modelId="{A38DDEDD-293B-49EE-904C-7A0BFE03B32F}">
      <dsp:nvSpPr>
        <dsp:cNvPr id="0" name=""/>
        <dsp:cNvSpPr/>
      </dsp:nvSpPr>
      <dsp:spPr>
        <a:xfrm>
          <a:off x="5588569" y="3152086"/>
          <a:ext cx="1394732" cy="12416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lt-LT" sz="1300" kern="1200" dirty="0"/>
            <a:t>Informacijos teikimas raštu</a:t>
          </a:r>
          <a:endParaRPr lang="en-US" sz="1300" kern="1200" dirty="0"/>
        </a:p>
      </dsp:txBody>
      <dsp:txXfrm>
        <a:off x="5588569" y="3152086"/>
        <a:ext cx="1394732" cy="1241670"/>
      </dsp:txXfrm>
    </dsp:sp>
    <dsp:sp modelId="{AC41B2D3-706D-4ED4-841D-1A641EE1B93D}">
      <dsp:nvSpPr>
        <dsp:cNvPr id="0" name=""/>
        <dsp:cNvSpPr/>
      </dsp:nvSpPr>
      <dsp:spPr>
        <a:xfrm>
          <a:off x="6983301" y="3142314"/>
          <a:ext cx="1319813" cy="1261213"/>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lt-LT" sz="1300" kern="1200" dirty="0"/>
            <a:t>Atmintinių rengimas</a:t>
          </a:r>
          <a:endParaRPr lang="en-US" sz="1300" kern="1200" dirty="0"/>
        </a:p>
      </dsp:txBody>
      <dsp:txXfrm>
        <a:off x="6983301" y="3142314"/>
        <a:ext cx="1319813" cy="1261213"/>
      </dsp:txXfrm>
    </dsp:sp>
    <dsp:sp modelId="{E89555D6-2F2D-4623-A244-5CACBA57528C}">
      <dsp:nvSpPr>
        <dsp:cNvPr id="0" name=""/>
        <dsp:cNvSpPr/>
      </dsp:nvSpPr>
      <dsp:spPr>
        <a:xfrm rot="10800000">
          <a:off x="0" y="699"/>
          <a:ext cx="8305800" cy="2243143"/>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lt-LT" sz="2500" kern="1200" dirty="0"/>
            <a:t>Pagrindinė žinutė – rekomenduojama rizikos grupėms priklausantiems asmenims vieno vizito ASPĮ metu pasiskiepyti tiek gripo, tiek COVID-</a:t>
          </a:r>
          <a:r>
            <a:rPr lang="en-US" sz="2500" kern="1200" dirty="0"/>
            <a:t>19 </a:t>
          </a:r>
          <a:r>
            <a:rPr lang="en-US" sz="2500" kern="1200" dirty="0" err="1"/>
            <a:t>vakcinomis</a:t>
          </a:r>
          <a:endParaRPr lang="en-US" sz="2500" kern="1200" dirty="0"/>
        </a:p>
      </dsp:txBody>
      <dsp:txXfrm rot="10800000">
        <a:off x="0" y="699"/>
        <a:ext cx="8305800" cy="14575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5FBA3-86B9-4CB9-BFC9-49B7BD30C999}" type="datetimeFigureOut">
              <a:rPr lang="lt-LT" smtClean="0"/>
              <a:t>2023.09.25</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0399E-F340-44BC-925C-791D04FB612E}" type="slidenum">
              <a:rPr lang="lt-LT" smtClean="0"/>
              <a:t>‹#›</a:t>
            </a:fld>
            <a:endParaRPr lang="lt-LT"/>
          </a:p>
        </p:txBody>
      </p:sp>
    </p:spTree>
    <p:extLst>
      <p:ext uri="{BB962C8B-B14F-4D97-AF65-F5344CB8AC3E}">
        <p14:creationId xmlns:p14="http://schemas.microsoft.com/office/powerpoint/2010/main" val="321393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6F233AE-2B21-CF3E-6EC7-C23078074DAB}"/>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48DA8BD2-1972-39A4-60D3-03BD2D5C4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9BA53913-D649-93FA-4E8C-938FED33529B}"/>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5" name="Poraštės vietos rezervavimo ženklas 4">
            <a:extLst>
              <a:ext uri="{FF2B5EF4-FFF2-40B4-BE49-F238E27FC236}">
                <a16:creationId xmlns:a16="http://schemas.microsoft.com/office/drawing/2014/main" id="{60799E08-C4FC-7BA7-4CF8-61CD95E34AE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35635140-C82D-FC63-189F-FE0F40AE61A4}"/>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289730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ECDB291-19DA-185D-4933-81A2EF788197}"/>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7571AB4F-6C43-5BBE-0438-23E71FAD23C3}"/>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E7F5108-F21D-11FF-90DD-3D3C9B43F3F7}"/>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5" name="Poraštės vietos rezervavimo ženklas 4">
            <a:extLst>
              <a:ext uri="{FF2B5EF4-FFF2-40B4-BE49-F238E27FC236}">
                <a16:creationId xmlns:a16="http://schemas.microsoft.com/office/drawing/2014/main" id="{BE5FE710-B931-F1CA-B776-3E0C82AE233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92CBE8B-A52F-4327-D066-1F759B85A875}"/>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347274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A11195E0-3E61-E4D6-6520-4690C21503BA}"/>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DC6BA794-55BE-3220-4874-5243A0E6BAB7}"/>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354B41C-757C-4099-652E-0E299E273BF8}"/>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5" name="Poraštės vietos rezervavimo ženklas 4">
            <a:extLst>
              <a:ext uri="{FF2B5EF4-FFF2-40B4-BE49-F238E27FC236}">
                <a16:creationId xmlns:a16="http://schemas.microsoft.com/office/drawing/2014/main" id="{376925E9-1F77-1CC5-BA11-37055C8A85B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3FC7382-179C-1FD7-44FC-3B5F4B85779C}"/>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220906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0876FE1-A988-88B0-4915-700A827211B1}"/>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AC6EBF18-6C08-54B1-8520-54E40E69C86A}"/>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8EE6213-B3A3-03F3-E9AE-6382ED7F2600}"/>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5" name="Poraštės vietos rezervavimo ženklas 4">
            <a:extLst>
              <a:ext uri="{FF2B5EF4-FFF2-40B4-BE49-F238E27FC236}">
                <a16:creationId xmlns:a16="http://schemas.microsoft.com/office/drawing/2014/main" id="{F6964853-6371-0DD3-8F2C-77E61F2375E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4F05A00B-0B83-3363-A5AC-BBFFEDAEAF74}"/>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12397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4096582-E0D5-E05E-264E-4B6F6C9C2483}"/>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256E06C4-EAF8-D8D0-248E-ACB4F926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4A79AE77-1B1F-2508-AB46-1E7466823CC5}"/>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5" name="Poraštės vietos rezervavimo ženklas 4">
            <a:extLst>
              <a:ext uri="{FF2B5EF4-FFF2-40B4-BE49-F238E27FC236}">
                <a16:creationId xmlns:a16="http://schemas.microsoft.com/office/drawing/2014/main" id="{9BF7AC74-CCF2-18E1-69C3-9AE806A09D6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2BD7D4B8-360C-8168-934D-83198B2526D2}"/>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339696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78A28B3-4E81-66D4-2E53-FDEB212805CB}"/>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40A76B8-75EC-1814-C0FB-92AF4FE2D847}"/>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0B7AC7A1-445C-ED3A-F1EC-9D09656DACBC}"/>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80D95415-8695-03BF-769B-74CC33DE659E}"/>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6" name="Poraštės vietos rezervavimo ženklas 5">
            <a:extLst>
              <a:ext uri="{FF2B5EF4-FFF2-40B4-BE49-F238E27FC236}">
                <a16:creationId xmlns:a16="http://schemas.microsoft.com/office/drawing/2014/main" id="{5E81FA70-47E7-4DF0-52FE-BF2032542EF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08C24B5-F5C9-C85B-98AB-A1811126E959}"/>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350833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B8BDD8-8822-4124-21E6-AF4633EF8284}"/>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3C2D4BF4-A7D5-7EDB-49F4-2DD4F86F1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C081AD0E-DFC5-61B5-AD9A-DCE8EC5C3506}"/>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AC98BB4A-DE13-8FB8-E9C6-B7D601CC9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454739B3-0968-985E-3A0C-22CA4DB1263B}"/>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E78E0826-3884-0749-7A78-895C3702F6D0}"/>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8" name="Poraštės vietos rezervavimo ženklas 7">
            <a:extLst>
              <a:ext uri="{FF2B5EF4-FFF2-40B4-BE49-F238E27FC236}">
                <a16:creationId xmlns:a16="http://schemas.microsoft.com/office/drawing/2014/main" id="{20EDFC86-63A6-E48D-131D-4420EEBC2FAE}"/>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12C8D6D4-D2CA-4D54-6DC9-66C78F23AB7E}"/>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102332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D41F733-4B99-30F6-6E59-2F387B8FF7F5}"/>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8F308F04-7A6A-7B62-F179-2EA32398B25C}"/>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4" name="Poraštės vietos rezervavimo ženklas 3">
            <a:extLst>
              <a:ext uri="{FF2B5EF4-FFF2-40B4-BE49-F238E27FC236}">
                <a16:creationId xmlns:a16="http://schemas.microsoft.com/office/drawing/2014/main" id="{6BCB0F3F-5587-471F-9E24-1083C246E062}"/>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57086D44-1C9E-69EB-4E67-8BE57B89F77B}"/>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174788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4F77B6F0-8903-13E7-47D4-38AB0FA071FC}"/>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3" name="Poraštės vietos rezervavimo ženklas 2">
            <a:extLst>
              <a:ext uri="{FF2B5EF4-FFF2-40B4-BE49-F238E27FC236}">
                <a16:creationId xmlns:a16="http://schemas.microsoft.com/office/drawing/2014/main" id="{162E8DEF-7E84-4748-6447-B38415801F9B}"/>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3F5EF659-DD70-448D-CA8E-F8E1FB29D73F}"/>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62990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8D3DEDC-7A2E-991C-16D1-AF1A4A2721E3}"/>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4229C62C-CE18-490B-6BAE-E3277C311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4C567EFC-F03A-AAB8-C59F-948D74AB4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16B5F1A7-5012-337D-4041-4669268C0B2A}"/>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6" name="Poraštės vietos rezervavimo ženklas 5">
            <a:extLst>
              <a:ext uri="{FF2B5EF4-FFF2-40B4-BE49-F238E27FC236}">
                <a16:creationId xmlns:a16="http://schemas.microsoft.com/office/drawing/2014/main" id="{B07A5E38-4A34-23EB-9722-86A32630705D}"/>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DF83D167-FCCD-8E9F-9703-06E04B2859E3}"/>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109894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D6F74B-D994-6C44-D33E-F9F6B06FC2D9}"/>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D3F2C613-2DA1-197E-029D-055E64A5A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B0D656FA-A9BE-CAA1-96D8-690EBB6D0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E2F8E98B-8FC8-E7CD-053B-C3431C0C196E}"/>
              </a:ext>
            </a:extLst>
          </p:cNvPr>
          <p:cNvSpPr>
            <a:spLocks noGrp="1"/>
          </p:cNvSpPr>
          <p:nvPr>
            <p:ph type="dt" sz="half" idx="10"/>
          </p:nvPr>
        </p:nvSpPr>
        <p:spPr/>
        <p:txBody>
          <a:bodyPr/>
          <a:lstStyle/>
          <a:p>
            <a:fld id="{FE954E4C-FE48-46D4-87AF-395D48FACF76}" type="datetimeFigureOut">
              <a:rPr lang="lt-LT" smtClean="0"/>
              <a:t>2023.09.25</a:t>
            </a:fld>
            <a:endParaRPr lang="lt-LT"/>
          </a:p>
        </p:txBody>
      </p:sp>
      <p:sp>
        <p:nvSpPr>
          <p:cNvPr id="6" name="Poraštės vietos rezervavimo ženklas 5">
            <a:extLst>
              <a:ext uri="{FF2B5EF4-FFF2-40B4-BE49-F238E27FC236}">
                <a16:creationId xmlns:a16="http://schemas.microsoft.com/office/drawing/2014/main" id="{73AE6A4D-F6EC-2B31-2BEF-D3EC6BC5D35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E1C40C14-8B7F-6B53-E638-6040189DD73E}"/>
              </a:ext>
            </a:extLst>
          </p:cNvPr>
          <p:cNvSpPr>
            <a:spLocks noGrp="1"/>
          </p:cNvSpPr>
          <p:nvPr>
            <p:ph type="sldNum" sz="quarter" idx="12"/>
          </p:nvPr>
        </p:nvSpPr>
        <p:spPr/>
        <p:txBody>
          <a:bodyPr/>
          <a:lstStyle/>
          <a:p>
            <a:fld id="{7D223F99-C93E-4106-8DA5-C3168AA7F279}" type="slidenum">
              <a:rPr lang="lt-LT" smtClean="0"/>
              <a:t>‹#›</a:t>
            </a:fld>
            <a:endParaRPr lang="lt-LT"/>
          </a:p>
        </p:txBody>
      </p:sp>
    </p:spTree>
    <p:extLst>
      <p:ext uri="{BB962C8B-B14F-4D97-AF65-F5344CB8AC3E}">
        <p14:creationId xmlns:p14="http://schemas.microsoft.com/office/powerpoint/2010/main" val="168348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CE882A0E-2292-EDC0-84D6-3CCBDE4FE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5D98228E-D4D7-69E7-EED1-11D9C2200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C28955E-62D6-1255-3098-42A768B98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54E4C-FE48-46D4-87AF-395D48FACF76}" type="datetimeFigureOut">
              <a:rPr lang="lt-LT" smtClean="0"/>
              <a:t>2023.09.25</a:t>
            </a:fld>
            <a:endParaRPr lang="lt-LT"/>
          </a:p>
        </p:txBody>
      </p:sp>
      <p:sp>
        <p:nvSpPr>
          <p:cNvPr id="5" name="Poraštės vietos rezervavimo ženklas 4">
            <a:extLst>
              <a:ext uri="{FF2B5EF4-FFF2-40B4-BE49-F238E27FC236}">
                <a16:creationId xmlns:a16="http://schemas.microsoft.com/office/drawing/2014/main" id="{C80CFD9A-69D3-BDA3-2708-203CA0B6A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895150F3-C3E5-A270-A1EF-BCA1AA041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23F99-C93E-4106-8DA5-C3168AA7F279}" type="slidenum">
              <a:rPr lang="lt-LT" smtClean="0"/>
              <a:t>‹#›</a:t>
            </a:fld>
            <a:endParaRPr lang="lt-LT"/>
          </a:p>
        </p:txBody>
      </p:sp>
    </p:spTree>
    <p:extLst>
      <p:ext uri="{BB962C8B-B14F-4D97-AF65-F5344CB8AC3E}">
        <p14:creationId xmlns:p14="http://schemas.microsoft.com/office/powerpoint/2010/main" val="76426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D53141EF-4E4D-0AC0-95FC-CDE0B50F214D}"/>
              </a:ext>
            </a:extLst>
          </p:cNvPr>
          <p:cNvSpPr>
            <a:spLocks noGrp="1"/>
          </p:cNvSpPr>
          <p:nvPr>
            <p:ph type="ctrTitle"/>
          </p:nvPr>
        </p:nvSpPr>
        <p:spPr>
          <a:xfrm>
            <a:off x="1524003" y="1999615"/>
            <a:ext cx="9144000" cy="2764028"/>
          </a:xfrm>
        </p:spPr>
        <p:txBody>
          <a:bodyPr anchor="ctr">
            <a:normAutofit/>
          </a:bodyPr>
          <a:lstStyle/>
          <a:p>
            <a:r>
              <a:rPr lang="lt-LT" sz="5000" b="1" dirty="0">
                <a:solidFill>
                  <a:schemeClr val="accent6">
                    <a:lumMod val="75000"/>
                  </a:schemeClr>
                </a:solidFill>
                <a:latin typeface="Arial" panose="020B0604020202020204" pitchFamily="34" charset="0"/>
                <a:cs typeface="Arial" panose="020B0604020202020204" pitchFamily="34" charset="0"/>
              </a:rPr>
              <a:t>Skiepijimas gripo ir COVID-</a:t>
            </a:r>
            <a:r>
              <a:rPr lang="en-US" sz="5000" b="1" dirty="0">
                <a:solidFill>
                  <a:schemeClr val="accent6">
                    <a:lumMod val="75000"/>
                  </a:schemeClr>
                </a:solidFill>
                <a:latin typeface="Arial" panose="020B0604020202020204" pitchFamily="34" charset="0"/>
                <a:cs typeface="Arial" panose="020B0604020202020204" pitchFamily="34" charset="0"/>
              </a:rPr>
              <a:t>19 </a:t>
            </a:r>
            <a:r>
              <a:rPr lang="lt-LT" sz="5000" b="1" dirty="0">
                <a:solidFill>
                  <a:schemeClr val="accent6">
                    <a:lumMod val="75000"/>
                  </a:schemeClr>
                </a:solidFill>
                <a:latin typeface="Arial" panose="020B0604020202020204" pitchFamily="34" charset="0"/>
                <a:cs typeface="Arial" panose="020B0604020202020204" pitchFamily="34" charset="0"/>
              </a:rPr>
              <a:t>vakcinomis </a:t>
            </a:r>
            <a:r>
              <a:rPr lang="en-US" sz="5000" b="1" dirty="0">
                <a:solidFill>
                  <a:schemeClr val="accent6">
                    <a:lumMod val="75000"/>
                  </a:schemeClr>
                </a:solidFill>
                <a:latin typeface="Arial" panose="020B0604020202020204" pitchFamily="34" charset="0"/>
                <a:cs typeface="Arial" panose="020B0604020202020204" pitchFamily="34" charset="0"/>
              </a:rPr>
              <a:t>2023/2024 </a:t>
            </a:r>
            <a:r>
              <a:rPr lang="lt-LT" sz="5000" b="1" dirty="0">
                <a:solidFill>
                  <a:schemeClr val="accent6">
                    <a:lumMod val="75000"/>
                  </a:schemeClr>
                </a:solidFill>
                <a:latin typeface="Arial" panose="020B0604020202020204" pitchFamily="34" charset="0"/>
                <a:cs typeface="Arial" panose="020B0604020202020204" pitchFamily="34" charset="0"/>
              </a:rPr>
              <a:t>m. šaltojo sezono metu</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aveikslėlis 3">
            <a:extLst>
              <a:ext uri="{FF2B5EF4-FFF2-40B4-BE49-F238E27FC236}">
                <a16:creationId xmlns:a16="http://schemas.microsoft.com/office/drawing/2014/main" id="{B833C97B-4F05-FE66-DF9C-8823CB6DF144}"/>
              </a:ext>
            </a:extLst>
          </p:cNvPr>
          <p:cNvPicPr>
            <a:picLocks noChangeAspect="1"/>
          </p:cNvPicPr>
          <p:nvPr/>
        </p:nvPicPr>
        <p:blipFill>
          <a:blip r:embed="rId2"/>
          <a:stretch>
            <a:fillRect/>
          </a:stretch>
        </p:blipFill>
        <p:spPr>
          <a:xfrm>
            <a:off x="3143855" y="183481"/>
            <a:ext cx="6034510" cy="706995"/>
          </a:xfrm>
          <a:prstGeom prst="rect">
            <a:avLst/>
          </a:prstGeom>
        </p:spPr>
      </p:pic>
    </p:spTree>
    <p:extLst>
      <p:ext uri="{BB962C8B-B14F-4D97-AF65-F5344CB8AC3E}">
        <p14:creationId xmlns:p14="http://schemas.microsoft.com/office/powerpoint/2010/main" val="202915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A4395C-5D5F-B3B7-AF6C-68489E108AD3}"/>
              </a:ext>
            </a:extLst>
          </p:cNvPr>
          <p:cNvSpPr>
            <a:spLocks noGrp="1"/>
          </p:cNvSpPr>
          <p:nvPr>
            <p:ph type="title"/>
          </p:nvPr>
        </p:nvSpPr>
        <p:spPr/>
        <p:txBody>
          <a:bodyPr>
            <a:normAutofit/>
          </a:bodyPr>
          <a:lstStyle/>
          <a:p>
            <a:pPr algn="ctr"/>
            <a:r>
              <a:rPr lang="pt-BR" sz="2800" b="1" dirty="0">
                <a:solidFill>
                  <a:schemeClr val="accent6">
                    <a:lumMod val="75000"/>
                  </a:schemeClr>
                </a:solidFill>
                <a:latin typeface="Arial" panose="020B0604020202020204" pitchFamily="34" charset="0"/>
                <a:cs typeface="Arial" panose="020B0604020202020204" pitchFamily="34" charset="0"/>
              </a:rPr>
              <a:t>Gripo ir COVID-19 vakcinos Lietuvoje (</a:t>
            </a:r>
            <a:r>
              <a:rPr lang="en-US" sz="2800" b="1" dirty="0">
                <a:solidFill>
                  <a:schemeClr val="accent6">
                    <a:lumMod val="75000"/>
                  </a:schemeClr>
                </a:solidFill>
                <a:latin typeface="Arial" panose="020B0604020202020204" pitchFamily="34" charset="0"/>
                <a:cs typeface="Arial" panose="020B0604020202020204" pitchFamily="34" charset="0"/>
              </a:rPr>
              <a:t>2</a:t>
            </a:r>
            <a:r>
              <a:rPr lang="pt-BR" sz="2800" b="1" dirty="0">
                <a:solidFill>
                  <a:schemeClr val="accent6">
                    <a:lumMod val="75000"/>
                  </a:schemeClr>
                </a:solidFill>
                <a:latin typeface="Arial" panose="020B0604020202020204" pitchFamily="34" charset="0"/>
                <a:cs typeface="Arial" panose="020B0604020202020204" pitchFamily="34" charset="0"/>
              </a:rPr>
              <a:t>)</a:t>
            </a:r>
            <a:endParaRPr lang="lt-LT"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Turinio vietos rezervavimo ženklas 2">
            <a:extLst>
              <a:ext uri="{FF2B5EF4-FFF2-40B4-BE49-F238E27FC236}">
                <a16:creationId xmlns:a16="http://schemas.microsoft.com/office/drawing/2014/main" id="{4B1A5D19-70F9-7815-3A53-493D740E8BB8}"/>
              </a:ext>
            </a:extLst>
          </p:cNvPr>
          <p:cNvSpPr>
            <a:spLocks noGrp="1"/>
          </p:cNvSpPr>
          <p:nvPr>
            <p:ph idx="1"/>
          </p:nvPr>
        </p:nvSpPr>
        <p:spPr/>
        <p:txBody>
          <a:bodyPr>
            <a:normAutofit fontScale="77500" lnSpcReduction="20000"/>
          </a:bodyPr>
          <a:lstStyle/>
          <a:p>
            <a:pPr algn="just"/>
            <a:r>
              <a:rPr lang="lt-LT" b="1" dirty="0"/>
              <a:t>Tinklas</a:t>
            </a:r>
          </a:p>
          <a:p>
            <a:pPr lvl="1" algn="just"/>
            <a:r>
              <a:rPr lang="lt-LT" dirty="0"/>
              <a:t>COVID-19 vakcina sudaryta galimybė pasiskiepyti bet kurioje ASPĮ</a:t>
            </a:r>
          </a:p>
          <a:p>
            <a:pPr lvl="1" algn="just"/>
            <a:r>
              <a:rPr lang="lt-LT" dirty="0"/>
              <a:t>Parengtas kreipimasis į vaistines, kad taip pat užtikrintų COVID-19 vakcinaciją (papildomas apmokėjimas be nustatyto įkainio nenumatomas)</a:t>
            </a:r>
          </a:p>
          <a:p>
            <a:pPr lvl="1" algn="just"/>
            <a:r>
              <a:rPr lang="lt-LT" dirty="0"/>
              <a:t>Gripo vakcina valstybės lėšomis skiepijami rizikos grupėms priklausantys gyventojai (reikalingas ŠG siuntimas). Mokamai gali pasiskiepyti bet kurioje ASPĮ ar vaistinėje</a:t>
            </a:r>
          </a:p>
          <a:p>
            <a:pPr lvl="1" algn="just"/>
            <a:r>
              <a:rPr lang="lt-LT" dirty="0"/>
              <a:t>Galimybė skiepytis namuose - asmenims, kurie patys negali nuvykti į ASPĮ: vakcinacija yra įtraukta į procedūrų sąrašą, apmokamų iš PSDF</a:t>
            </a:r>
          </a:p>
          <a:p>
            <a:pPr lvl="1" algn="just"/>
            <a:r>
              <a:rPr lang="lt-LT" dirty="0"/>
              <a:t>Skiepijimas darbovietėse: dažnai organizuojama gyventojų vakcinacija gripo vakcina darbovietėse. Organizuojant gripo vakcinaciją, gali būti pasiūlomos ir COVID-19 vakcinos</a:t>
            </a:r>
          </a:p>
          <a:p>
            <a:pPr lvl="1" algn="just"/>
            <a:endParaRPr lang="lt-LT" dirty="0"/>
          </a:p>
          <a:p>
            <a:pPr algn="just"/>
            <a:r>
              <a:rPr lang="lt-LT" b="1" dirty="0"/>
              <a:t>Apmokėjimas</a:t>
            </a:r>
          </a:p>
          <a:p>
            <a:pPr lvl="1" algn="just"/>
            <a:r>
              <a:rPr lang="lt-LT" dirty="0"/>
              <a:t>Gripo vakcina valstybės lėšomis apmokama tik rizikos grupėms priklausantiems gyventojams</a:t>
            </a:r>
          </a:p>
          <a:p>
            <a:pPr lvl="1" algn="just"/>
            <a:r>
              <a:rPr lang="lt-LT" dirty="0"/>
              <a:t>COVID-</a:t>
            </a:r>
            <a:r>
              <a:rPr lang="en-US" dirty="0"/>
              <a:t>19 </a:t>
            </a:r>
            <a:r>
              <a:rPr lang="en-US" dirty="0" err="1"/>
              <a:t>vakcina</a:t>
            </a:r>
            <a:r>
              <a:rPr lang="en-US" dirty="0"/>
              <a:t> </a:t>
            </a:r>
            <a:r>
              <a:rPr lang="lt-LT" dirty="0"/>
              <a:t>sudaroma </a:t>
            </a:r>
            <a:r>
              <a:rPr lang="en-US" dirty="0" err="1"/>
              <a:t>galimyb</a:t>
            </a:r>
            <a:r>
              <a:rPr lang="lt-LT" dirty="0"/>
              <a:t>ė nemokamai pasiskiepyti visiems </a:t>
            </a:r>
            <a:r>
              <a:rPr lang="en-US" dirty="0"/>
              <a:t>6 </a:t>
            </a:r>
            <a:r>
              <a:rPr lang="lt-LT" dirty="0"/>
              <a:t>mėn. amžiaus ir vyresniems draustiems gyventojams. Nedraustiems reikės susimokėti už atnaujintą vakciną ir vakcinacijos paslaugą skiepijančios ASPĮ nustatyta tvarka</a:t>
            </a:r>
          </a:p>
          <a:p>
            <a:pPr lvl="1" algn="just"/>
            <a:r>
              <a:rPr lang="lt-LT" dirty="0"/>
              <a:t>ASPĮ gauna apmokėjimą iš PSDF už skiepijimo paslaugas (nustatyti įkainiai)</a:t>
            </a:r>
          </a:p>
          <a:p>
            <a:endParaRPr lang="lt-LT" dirty="0"/>
          </a:p>
          <a:p>
            <a:endParaRPr lang="lt-LT" dirty="0"/>
          </a:p>
        </p:txBody>
      </p:sp>
    </p:spTree>
    <p:extLst>
      <p:ext uri="{BB962C8B-B14F-4D97-AF65-F5344CB8AC3E}">
        <p14:creationId xmlns:p14="http://schemas.microsoft.com/office/powerpoint/2010/main" val="187530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7D30FC7-6173-0742-22DD-73F7A0452ADB}"/>
              </a:ext>
            </a:extLst>
          </p:cNvPr>
          <p:cNvSpPr>
            <a:spLocks noGrp="1"/>
          </p:cNvSpPr>
          <p:nvPr>
            <p:ph type="title"/>
          </p:nvPr>
        </p:nvSpPr>
        <p:spPr/>
        <p:txBody>
          <a:bodyPr/>
          <a:lstStyle/>
          <a:p>
            <a:pPr algn="ctr"/>
            <a:r>
              <a:rPr kumimoji="0" lang="pt-BR"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j-ea"/>
                <a:cs typeface="Arial" panose="020B0604020202020204" pitchFamily="34" charset="0"/>
              </a:rPr>
              <a:t>Gripo ir COVID-19 vakcinos Lietuvoje (</a:t>
            </a:r>
            <a:r>
              <a:rPr lang="en-US" sz="2800" b="1" dirty="0">
                <a:solidFill>
                  <a:srgbClr val="70AD47">
                    <a:lumMod val="75000"/>
                  </a:srgbClr>
                </a:solidFill>
                <a:latin typeface="Arial" panose="020B0604020202020204" pitchFamily="34" charset="0"/>
                <a:cs typeface="Arial" panose="020B0604020202020204" pitchFamily="34" charset="0"/>
              </a:rPr>
              <a:t>3</a:t>
            </a:r>
            <a:r>
              <a:rPr kumimoji="0" lang="pt-BR"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j-ea"/>
                <a:cs typeface="Arial" panose="020B0604020202020204" pitchFamily="34" charset="0"/>
              </a:rPr>
              <a:t>)</a:t>
            </a:r>
            <a:endParaRPr lang="lt-LT" dirty="0"/>
          </a:p>
        </p:txBody>
      </p:sp>
      <p:sp>
        <p:nvSpPr>
          <p:cNvPr id="3" name="Turinio vietos rezervavimo ženklas 2">
            <a:extLst>
              <a:ext uri="{FF2B5EF4-FFF2-40B4-BE49-F238E27FC236}">
                <a16:creationId xmlns:a16="http://schemas.microsoft.com/office/drawing/2014/main" id="{184FC418-4ED4-5645-932D-83FDA397E43D}"/>
              </a:ext>
            </a:extLst>
          </p:cNvPr>
          <p:cNvSpPr>
            <a:spLocks noGrp="1"/>
          </p:cNvSpPr>
          <p:nvPr>
            <p:ph idx="1"/>
          </p:nvPr>
        </p:nvSpPr>
        <p:spPr>
          <a:xfrm>
            <a:off x="838200" y="1825624"/>
            <a:ext cx="10515600" cy="4803775"/>
          </a:xfrm>
        </p:spPr>
        <p:txBody>
          <a:bodyPr>
            <a:normAutofit fontScale="92500" lnSpcReduction="10000"/>
          </a:bodyPr>
          <a:lstStyle/>
          <a:p>
            <a:r>
              <a:rPr lang="lt-LT" b="1" dirty="0"/>
              <a:t>Vakcinų utilizavimas</a:t>
            </a:r>
          </a:p>
          <a:p>
            <a:pPr lvl="1" algn="just"/>
            <a:r>
              <a:rPr lang="lt-LT" dirty="0"/>
              <a:t>Siekiant naudoti vakcinas pagal gamintojų rekomendacijas, dalį vakcinų dozių tenka </a:t>
            </a:r>
            <a:r>
              <a:rPr lang="lt-LT" dirty="0" err="1"/>
              <a:t>utlizuoti</a:t>
            </a:r>
            <a:r>
              <a:rPr lang="lt-LT" dirty="0"/>
              <a:t>, pasibaigus jų galiojimo laikui. </a:t>
            </a:r>
          </a:p>
          <a:p>
            <a:pPr lvl="1" algn="just"/>
            <a:r>
              <a:rPr lang="lt-LT" dirty="0"/>
              <a:t>Farmacinės atliekos, įskaitant ir pasibaigusio galiojimo vakcinas, tvarkomos Atliekų tvarkymo taisyklių, patvirtintų aplinkos ministro 1999 m. liepos 14 d. įsakymu Nr. 217 „Dėl Atliekų tvarkymo taisyklių patvirtinimo“ nustatyta tvarka. </a:t>
            </a:r>
          </a:p>
          <a:p>
            <a:pPr lvl="1" algn="just"/>
            <a:r>
              <a:rPr lang="lt-LT" dirty="0"/>
              <a:t>Privalomojo sveikatos draudimo fondo biudžeto lėšomis įsigyjamų imuninių vaistinių preparatų užsakymo ir jų panaudojimo asmens sveikatos priežiūros įstaigose, atliekančiose skiepijimo procedūras, kontrolės tvarkos aprašo, patvirtinto Lietuvos Respublikos sveikatos apsaugos ministro 2020 m. kovo 26 d. įsakymu Nr. V-546 „Dėl Privalomojo sveikatos draudimo fondo biudžeto lėšomis įsigyjamų imuninių vaistinių preparatų užsakymo ir jų panaudojimo asmens sveikatos priežiūros įstaigose, atliekančiose skiepijimo procedūras, kontrolės tvarkos aprašo patvirtinimo“ nuostatos netaikomos COVID-19 vakcinoms, t. y. </a:t>
            </a:r>
            <a:r>
              <a:rPr lang="lt-LT" b="1" dirty="0"/>
              <a:t>ASPĮ už nepanaudotas COVID-19 vakcinos dozes neturės susimokėti.</a:t>
            </a:r>
          </a:p>
          <a:p>
            <a:pPr lvl="1"/>
            <a:endParaRPr lang="lt-LT" dirty="0"/>
          </a:p>
        </p:txBody>
      </p:sp>
    </p:spTree>
    <p:extLst>
      <p:ext uri="{BB962C8B-B14F-4D97-AF65-F5344CB8AC3E}">
        <p14:creationId xmlns:p14="http://schemas.microsoft.com/office/powerpoint/2010/main" val="316662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EDD8964-1D49-57B7-CB7A-C15446B35EF2}"/>
              </a:ext>
            </a:extLst>
          </p:cNvPr>
          <p:cNvSpPr>
            <a:spLocks noGrp="1"/>
          </p:cNvSpPr>
          <p:nvPr>
            <p:ph type="title"/>
          </p:nvPr>
        </p:nvSpPr>
        <p:spPr>
          <a:xfrm>
            <a:off x="-2104611" y="299561"/>
            <a:ext cx="10515600" cy="1325563"/>
          </a:xfrm>
        </p:spPr>
        <p:txBody>
          <a:bodyPr>
            <a:normAutofit/>
          </a:bodyPr>
          <a:lstStyle/>
          <a:p>
            <a:pPr algn="ctr"/>
            <a:r>
              <a:rPr lang="lt-LT" sz="2800" b="1" dirty="0">
                <a:solidFill>
                  <a:schemeClr val="accent6">
                    <a:lumMod val="75000"/>
                  </a:schemeClr>
                </a:solidFill>
                <a:latin typeface="Arial" panose="020B0604020202020204" pitchFamily="34" charset="0"/>
                <a:cs typeface="Arial" panose="020B0604020202020204" pitchFamily="34" charset="0"/>
              </a:rPr>
              <a:t>Vidinė komunikacija</a:t>
            </a:r>
          </a:p>
        </p:txBody>
      </p:sp>
      <p:graphicFrame>
        <p:nvGraphicFramePr>
          <p:cNvPr id="5" name="Turinio vietos rezervavimo ženklas 2">
            <a:extLst>
              <a:ext uri="{FF2B5EF4-FFF2-40B4-BE49-F238E27FC236}">
                <a16:creationId xmlns:a16="http://schemas.microsoft.com/office/drawing/2014/main" id="{5312B57E-179E-8595-A635-7B3EA1DA1159}"/>
              </a:ext>
            </a:extLst>
          </p:cNvPr>
          <p:cNvGraphicFramePr>
            <a:graphicFrameLocks noGrp="1"/>
          </p:cNvGraphicFramePr>
          <p:nvPr>
            <p:ph idx="1"/>
            <p:extLst>
              <p:ext uri="{D42A27DB-BD31-4B8C-83A1-F6EECF244321}">
                <p14:modId xmlns:p14="http://schemas.microsoft.com/office/powerpoint/2010/main" val="3984546188"/>
              </p:ext>
            </p:extLst>
          </p:nvPr>
        </p:nvGraphicFramePr>
        <p:xfrm>
          <a:off x="105189" y="1870348"/>
          <a:ext cx="8305800" cy="459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CACD2FE-2E16-CA28-162B-36825607557E}"/>
              </a:ext>
            </a:extLst>
          </p:cNvPr>
          <p:cNvSpPr txBox="1"/>
          <p:nvPr/>
        </p:nvSpPr>
        <p:spPr>
          <a:xfrm>
            <a:off x="5915025" y="299561"/>
            <a:ext cx="6170231" cy="1477328"/>
          </a:xfrm>
          <a:prstGeom prst="rect">
            <a:avLst/>
          </a:prstGeom>
          <a:noFill/>
          <a:ln>
            <a:solidFill>
              <a:schemeClr val="accent6"/>
            </a:solidFill>
          </a:ln>
        </p:spPr>
        <p:txBody>
          <a:bodyPr wrap="square">
            <a:spAutoFit/>
          </a:bodyPr>
          <a:lstStyle/>
          <a:p>
            <a:pPr algn="just"/>
            <a:r>
              <a:rPr lang="lt-LT" dirty="0"/>
              <a:t>Labiausiai rekomenduojama bus skiepytis vieno vizito asmens sveikatos priežiūros įstaigoje metu gripo ir COVID-19 vakcinomis rizikos grupėms priklausantiems asmenims (Lietuvos infektologų draugijos išaiškinimas: https://www.lid.lt/storage/2023/08/LID-pozicija-del-vakcinu-derinimo-2023-09-05.pdf</a:t>
            </a:r>
          </a:p>
        </p:txBody>
      </p:sp>
      <p:pic>
        <p:nvPicPr>
          <p:cNvPr id="8" name="Paveikslėlis 7">
            <a:extLst>
              <a:ext uri="{FF2B5EF4-FFF2-40B4-BE49-F238E27FC236}">
                <a16:creationId xmlns:a16="http://schemas.microsoft.com/office/drawing/2014/main" id="{005DE448-C72F-55AC-F158-5F3AD2FF8659}"/>
              </a:ext>
            </a:extLst>
          </p:cNvPr>
          <p:cNvPicPr>
            <a:picLocks noChangeAspect="1"/>
          </p:cNvPicPr>
          <p:nvPr/>
        </p:nvPicPr>
        <p:blipFill>
          <a:blip r:embed="rId7"/>
          <a:stretch>
            <a:fillRect/>
          </a:stretch>
        </p:blipFill>
        <p:spPr>
          <a:xfrm>
            <a:off x="8516822" y="1870348"/>
            <a:ext cx="3568434" cy="4854301"/>
          </a:xfrm>
          <a:prstGeom prst="rect">
            <a:avLst/>
          </a:prstGeom>
        </p:spPr>
      </p:pic>
    </p:spTree>
    <p:extLst>
      <p:ext uri="{BB962C8B-B14F-4D97-AF65-F5344CB8AC3E}">
        <p14:creationId xmlns:p14="http://schemas.microsoft.com/office/powerpoint/2010/main" val="324917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35095233-1145-4BCB-83DC-3D9A3615D479}"/>
              </a:ext>
            </a:extLst>
          </p:cNvPr>
          <p:cNvSpPr>
            <a:spLocks noGrp="1"/>
          </p:cNvSpPr>
          <p:nvPr>
            <p:ph type="title"/>
          </p:nvPr>
        </p:nvSpPr>
        <p:spPr>
          <a:xfrm>
            <a:off x="1113810" y="2960716"/>
            <a:ext cx="4036334" cy="2387600"/>
          </a:xfrm>
        </p:spPr>
        <p:txBody>
          <a:bodyPr vert="horz" lIns="91440" tIns="45720" rIns="91440" bIns="45720" rtlCol="0" anchor="t">
            <a:normAutofit/>
          </a:bodyPr>
          <a:lstStyle/>
          <a:p>
            <a:pPr algn="ctr"/>
            <a:r>
              <a:rPr lang="en-US" sz="2800" b="1" kern="1200" dirty="0">
                <a:solidFill>
                  <a:schemeClr val="accent6"/>
                </a:solidFill>
                <a:latin typeface="Arial" panose="020B0604020202020204" pitchFamily="34" charset="0"/>
                <a:cs typeface="Arial" panose="020B0604020202020204" pitchFamily="34" charset="0"/>
              </a:rPr>
              <a:t>COVID-19 </a:t>
            </a:r>
            <a:r>
              <a:rPr lang="en-US" sz="2800" b="1" kern="1200" dirty="0" err="1">
                <a:solidFill>
                  <a:schemeClr val="accent6"/>
                </a:solidFill>
                <a:latin typeface="Arial" panose="020B0604020202020204" pitchFamily="34" charset="0"/>
                <a:cs typeface="Arial" panose="020B0604020202020204" pitchFamily="34" charset="0"/>
              </a:rPr>
              <a:t>skiepijimo</a:t>
            </a:r>
            <a:r>
              <a:rPr lang="en-US" sz="2800" b="1" kern="1200" dirty="0">
                <a:solidFill>
                  <a:schemeClr val="accent6"/>
                </a:solidFill>
                <a:latin typeface="Arial" panose="020B0604020202020204" pitchFamily="34" charset="0"/>
                <a:cs typeface="Arial" panose="020B0604020202020204" pitchFamily="34" charset="0"/>
              </a:rPr>
              <a:t> </a:t>
            </a:r>
            <a:r>
              <a:rPr lang="en-US" sz="2800" b="1" kern="1200" dirty="0" err="1">
                <a:solidFill>
                  <a:schemeClr val="accent6"/>
                </a:solidFill>
                <a:latin typeface="Arial" panose="020B0604020202020204" pitchFamily="34" charset="0"/>
                <a:cs typeface="Arial" panose="020B0604020202020204" pitchFamily="34" charset="0"/>
              </a:rPr>
              <a:t>strategija</a:t>
            </a:r>
            <a:r>
              <a:rPr lang="en-US" sz="2800" b="1" kern="1200" dirty="0">
                <a:solidFill>
                  <a:schemeClr val="accent6"/>
                </a:solidFill>
                <a:latin typeface="Arial" panose="020B0604020202020204" pitchFamily="34" charset="0"/>
                <a:cs typeface="Arial" panose="020B0604020202020204" pitchFamily="34" charset="0"/>
              </a:rPr>
              <a:t> (1)</a:t>
            </a:r>
          </a:p>
        </p:txBody>
      </p:sp>
      <p:grpSp>
        <p:nvGrpSpPr>
          <p:cNvPr id="54" name="Group 5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5" name="Rectangle 5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urinio vietos rezervavimo ženklas 8" descr="Paveikslėlis, kuriame yra tekstas, ekrano kopija, Tinklalapis, Interneto svetainė&#10;&#10;Automatiškai sugeneruotas aprašymas">
            <a:extLst>
              <a:ext uri="{FF2B5EF4-FFF2-40B4-BE49-F238E27FC236}">
                <a16:creationId xmlns:a16="http://schemas.microsoft.com/office/drawing/2014/main" id="{6E5D512B-56B0-A8B1-A88D-F1D817518E31}"/>
              </a:ext>
            </a:extLst>
          </p:cNvPr>
          <p:cNvPicPr>
            <a:picLocks noGrp="1" noChangeAspect="1"/>
          </p:cNvPicPr>
          <p:nvPr>
            <p:ph idx="1"/>
          </p:nvPr>
        </p:nvPicPr>
        <p:blipFill>
          <a:blip r:embed="rId2"/>
          <a:stretch>
            <a:fillRect/>
          </a:stretch>
        </p:blipFill>
        <p:spPr>
          <a:xfrm>
            <a:off x="6661317" y="666728"/>
            <a:ext cx="4058350" cy="5465791"/>
          </a:xfrm>
          <a:prstGeom prst="rect">
            <a:avLst/>
          </a:prstGeom>
        </p:spPr>
      </p:pic>
    </p:spTree>
    <p:extLst>
      <p:ext uri="{BB962C8B-B14F-4D97-AF65-F5344CB8AC3E}">
        <p14:creationId xmlns:p14="http://schemas.microsoft.com/office/powerpoint/2010/main" val="124563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058F1392-4496-59CE-1AC7-1C56A660507F}"/>
              </a:ext>
            </a:extLst>
          </p:cNvPr>
          <p:cNvSpPr>
            <a:spLocks noGrp="1"/>
          </p:cNvSpPr>
          <p:nvPr>
            <p:ph type="title"/>
          </p:nvPr>
        </p:nvSpPr>
        <p:spPr>
          <a:xfrm>
            <a:off x="1408713" y="317537"/>
            <a:ext cx="9236700" cy="1188950"/>
          </a:xfrm>
        </p:spPr>
        <p:txBody>
          <a:bodyPr anchor="b">
            <a:normAutofit/>
          </a:bodyPr>
          <a:lstStyle/>
          <a:p>
            <a:pPr algn="ctr"/>
            <a:r>
              <a:rPr lang="lt-LT" sz="2800" b="1" dirty="0">
                <a:solidFill>
                  <a:schemeClr val="accent6">
                    <a:lumMod val="75000"/>
                  </a:schemeClr>
                </a:solidFill>
                <a:latin typeface="Arial" panose="020B0604020202020204" pitchFamily="34" charset="0"/>
                <a:cs typeface="Arial" panose="020B0604020202020204" pitchFamily="34" charset="0"/>
              </a:rPr>
              <a:t>COVID-19 skiepijimo strategija (</a:t>
            </a:r>
            <a:r>
              <a:rPr lang="en-US" sz="2800" b="1" dirty="0">
                <a:solidFill>
                  <a:schemeClr val="accent6">
                    <a:lumMod val="75000"/>
                  </a:schemeClr>
                </a:solidFill>
                <a:latin typeface="Arial" panose="020B0604020202020204" pitchFamily="34" charset="0"/>
                <a:cs typeface="Arial" panose="020B0604020202020204" pitchFamily="34" charset="0"/>
              </a:rPr>
              <a:t>2</a:t>
            </a:r>
            <a:r>
              <a:rPr lang="lt-LT" sz="2800" b="1" dirty="0">
                <a:solidFill>
                  <a:schemeClr val="accent6">
                    <a:lumMod val="75000"/>
                  </a:schemeClr>
                </a:solidFill>
                <a:latin typeface="Arial" panose="020B0604020202020204" pitchFamily="34" charset="0"/>
                <a:cs typeface="Arial" panose="020B0604020202020204" pitchFamily="34" charset="0"/>
              </a:rPr>
              <a: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82118545-FC45-CC41-DEB8-31A289EB6757}"/>
              </a:ext>
            </a:extLst>
          </p:cNvPr>
          <p:cNvSpPr>
            <a:spLocks noGrp="1"/>
          </p:cNvSpPr>
          <p:nvPr>
            <p:ph idx="1"/>
          </p:nvPr>
        </p:nvSpPr>
        <p:spPr>
          <a:xfrm>
            <a:off x="471476" y="2456299"/>
            <a:ext cx="10440409" cy="4147846"/>
          </a:xfrm>
        </p:spPr>
        <p:txBody>
          <a:bodyPr anchor="ctr">
            <a:normAutofit lnSpcReduction="10000"/>
          </a:bodyPr>
          <a:lstStyle/>
          <a:p>
            <a:pPr marL="0" indent="0" algn="just">
              <a:buNone/>
            </a:pPr>
            <a:r>
              <a:rPr lang="en-US" sz="1600" b="1" dirty="0" err="1"/>
              <a:t>Skiepijimas</a:t>
            </a:r>
            <a:r>
              <a:rPr lang="en-US" sz="1600" b="1" dirty="0"/>
              <a:t> </a:t>
            </a:r>
            <a:r>
              <a:rPr lang="lt-LT" sz="1600" b="1" dirty="0"/>
              <a:t>atnaujintos </a:t>
            </a:r>
            <a:r>
              <a:rPr lang="en-US" sz="1600" b="1" dirty="0"/>
              <a:t>COVID-19 </a:t>
            </a:r>
            <a:r>
              <a:rPr lang="en-US" sz="1600" b="1" dirty="0" err="1"/>
              <a:t>vakcinos</a:t>
            </a:r>
            <a:r>
              <a:rPr lang="en-US" sz="1600" b="1" dirty="0"/>
              <a:t> doze</a:t>
            </a:r>
          </a:p>
          <a:p>
            <a:pPr lvl="1" algn="just"/>
            <a:r>
              <a:rPr lang="lt-LT" sz="1600" dirty="0"/>
              <a:t>Galimybė pasiskiepyti sudaroma visiems </a:t>
            </a:r>
            <a:r>
              <a:rPr lang="en-US" sz="1600" dirty="0"/>
              <a:t>5 </a:t>
            </a:r>
            <a:r>
              <a:rPr lang="lt-LT" sz="1600" dirty="0"/>
              <a:t>m. amžiaus ir vyresniems asmenims, labiausiai rekomenduojama – rizikos grupėms</a:t>
            </a:r>
          </a:p>
          <a:p>
            <a:pPr lvl="1" algn="just"/>
            <a:r>
              <a:rPr lang="en-US" sz="1600" dirty="0" err="1"/>
              <a:t>Rizikos</a:t>
            </a:r>
            <a:r>
              <a:rPr lang="en-US" sz="1600" dirty="0"/>
              <a:t> </a:t>
            </a:r>
            <a:r>
              <a:rPr lang="en-US" sz="1600" dirty="0" err="1"/>
              <a:t>grup</a:t>
            </a:r>
            <a:r>
              <a:rPr lang="lt-LT" sz="1600" dirty="0"/>
              <a:t>ės – tos pačios kaip gripo:</a:t>
            </a:r>
          </a:p>
          <a:p>
            <a:pPr lvl="2" algn="just"/>
            <a:r>
              <a:rPr lang="lt-LT" sz="1600" dirty="0"/>
              <a:t>nėščiosios (bet kuriuo nėštumo laikotarpiu);</a:t>
            </a:r>
          </a:p>
          <a:p>
            <a:pPr lvl="2" algn="just"/>
            <a:r>
              <a:rPr lang="lt-LT" sz="1600" dirty="0"/>
              <a:t>asmenys, sergantys lėtinėmis ligomis nepriklausomai nuo jų amžiaus (taip pat ir vaikai);</a:t>
            </a:r>
          </a:p>
          <a:p>
            <a:pPr lvl="2" algn="just"/>
            <a:r>
              <a:rPr lang="lt-LT" sz="1600" dirty="0"/>
              <a:t>asmenys, kuriems teikiamos slaugos ir palaikomojo gydymo paslaugos, ir asmenys, gyvenantys stacionariose socialinės globos įstaigose asmenys, gyvenantys socialinės slaugos ir globos įstaigose ((taip pat ir vaikų globos įstaigose);</a:t>
            </a:r>
          </a:p>
          <a:p>
            <a:pPr lvl="2" algn="just"/>
            <a:r>
              <a:rPr lang="lt-LT" sz="1600" dirty="0"/>
              <a:t>asmens sveikatos priežiūros įstaigų darbuotojai;</a:t>
            </a:r>
          </a:p>
          <a:p>
            <a:pPr lvl="2" algn="just"/>
            <a:r>
              <a:rPr lang="lt-LT" sz="1600" dirty="0"/>
              <a:t>65 m. amžiaus ir vyresni asmenys.</a:t>
            </a:r>
          </a:p>
          <a:p>
            <a:pPr lvl="1" algn="just"/>
            <a:r>
              <a:rPr lang="lt-LT" sz="1600" dirty="0"/>
              <a:t>Skiepijimo terminai – papildoma COVID-19 vakcinos dozė skiriama ne anksčiau kaip po </a:t>
            </a:r>
            <a:r>
              <a:rPr lang="en-US" sz="1600" dirty="0"/>
              <a:t>6 </a:t>
            </a:r>
            <a:r>
              <a:rPr lang="lt-LT" sz="1600" dirty="0"/>
              <a:t>mėnesių nuo teigiamo SARS-CoV-2 PGR tyrimo arba greitojo SARS-CoV-2 antigeno testo rezultato gavimo dienos ar po skiepijimo COVID-</a:t>
            </a:r>
            <a:r>
              <a:rPr lang="en-US" sz="1600" dirty="0"/>
              <a:t>19 </a:t>
            </a:r>
            <a:r>
              <a:rPr lang="en-US" sz="1600" dirty="0" err="1"/>
              <a:t>vakcina</a:t>
            </a:r>
            <a:endParaRPr lang="lt-LT" sz="1600" dirty="0"/>
          </a:p>
          <a:p>
            <a:pPr lvl="1" algn="just"/>
            <a:r>
              <a:rPr lang="lt-LT" sz="1600" dirty="0"/>
              <a:t>Comirnaty vakcina gali būti skiepijami asmenys, kurie pagal pirminę schemą ar sustiprinančiosiomis COVID-19 vakcinos dozėmis skiepyti ne Comirnaty COVID-19 vakcina</a:t>
            </a:r>
          </a:p>
          <a:p>
            <a:pPr lvl="1"/>
            <a:endParaRPr lang="lt-LT" sz="1300" dirty="0"/>
          </a:p>
          <a:p>
            <a:pPr lvl="2"/>
            <a:endParaRPr lang="lt-LT" sz="1300" dirty="0"/>
          </a:p>
        </p:txBody>
      </p:sp>
    </p:spTree>
    <p:extLst>
      <p:ext uri="{BB962C8B-B14F-4D97-AF65-F5344CB8AC3E}">
        <p14:creationId xmlns:p14="http://schemas.microsoft.com/office/powerpoint/2010/main" val="18091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B29AAE4-31FF-72E6-4868-514A1B422CE0}"/>
              </a:ext>
            </a:extLst>
          </p:cNvPr>
          <p:cNvSpPr>
            <a:spLocks noGrp="1"/>
          </p:cNvSpPr>
          <p:nvPr>
            <p:ph type="title"/>
          </p:nvPr>
        </p:nvSpPr>
        <p:spPr>
          <a:xfrm>
            <a:off x="838200" y="365125"/>
            <a:ext cx="10515600" cy="1325563"/>
          </a:xfrm>
        </p:spPr>
        <p:txBody>
          <a:bodyPr>
            <a:normAutofit/>
          </a:bodyPr>
          <a:lstStyle/>
          <a:p>
            <a:pPr algn="ctr"/>
            <a:r>
              <a:rPr kumimoji="0" lang="lt-LT" sz="32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COVID-19 skiepijimo strategija (</a:t>
            </a:r>
            <a:r>
              <a:rPr lang="en-US" sz="3200" b="1" dirty="0">
                <a:solidFill>
                  <a:schemeClr val="accent6"/>
                </a:solidFill>
                <a:latin typeface="Arial" panose="020B0604020202020204" pitchFamily="34" charset="0"/>
                <a:cs typeface="Arial" panose="020B0604020202020204" pitchFamily="34" charset="0"/>
              </a:rPr>
              <a:t>3</a:t>
            </a:r>
            <a:r>
              <a:rPr kumimoji="0" lang="lt-LT" sz="32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a:t>
            </a:r>
            <a:endParaRPr lang="lt-LT" sz="3200" dirty="0">
              <a:solidFill>
                <a:schemeClr val="accent6"/>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976B899A-9364-0CF0-B527-52FC3AE59EC0}"/>
              </a:ext>
            </a:extLst>
          </p:cNvPr>
          <p:cNvSpPr>
            <a:spLocks noGrp="1"/>
          </p:cNvSpPr>
          <p:nvPr>
            <p:ph idx="1"/>
          </p:nvPr>
        </p:nvSpPr>
        <p:spPr>
          <a:xfrm>
            <a:off x="838200" y="1929384"/>
            <a:ext cx="10515600" cy="4251960"/>
          </a:xfrm>
        </p:spPr>
        <p:txBody>
          <a:bodyPr>
            <a:normAutofit/>
          </a:bodyPr>
          <a:lstStyle/>
          <a:p>
            <a:pPr marL="0" indent="0">
              <a:buNone/>
            </a:pPr>
            <a:r>
              <a:rPr lang="lt-LT" sz="2200" b="1" dirty="0"/>
              <a:t>Antikūnų tyrimai sprendžiant dėl vakcinacijos</a:t>
            </a:r>
          </a:p>
          <a:p>
            <a:pPr algn="just"/>
            <a:r>
              <a:rPr lang="lt-LT" sz="2200" dirty="0"/>
              <a:t>Nei vakcinų gamintojų, nei Europos vaistų agentūros (EMA) dokumentuose nėra rekomendacijų vadovautis serologinių tyrimų rezultatais priimant sprendimus dėl vakcinacijos. Antikūnų lygis natūraliai mažėja po persirgimo ir vakcinacijos, todėl antikūnų nebuvimas nereiškia, kad nebėra atsparumo. Siūloma remtis SAM rekomendacijomis dėl COVID-19 vakcinacijos, išlaikant nustatytus laiko intervalus po paskutinės vakcinos dozės arba po persirgimo.</a:t>
            </a:r>
          </a:p>
          <a:p>
            <a:endParaRPr lang="lt-LT" sz="2200" dirty="0"/>
          </a:p>
        </p:txBody>
      </p:sp>
    </p:spTree>
    <p:extLst>
      <p:ext uri="{BB962C8B-B14F-4D97-AF65-F5344CB8AC3E}">
        <p14:creationId xmlns:p14="http://schemas.microsoft.com/office/powerpoint/2010/main" val="174682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a:extLst>
              <a:ext uri="{FF2B5EF4-FFF2-40B4-BE49-F238E27FC236}">
                <a16:creationId xmlns:a16="http://schemas.microsoft.com/office/drawing/2014/main" id="{A1B39879-5276-9AB8-3002-9F4DBE2ADCEB}"/>
              </a:ext>
            </a:extLst>
          </p:cNvPr>
          <p:cNvSpPr txBox="1"/>
          <p:nvPr/>
        </p:nvSpPr>
        <p:spPr>
          <a:xfrm>
            <a:off x="-1282208" y="791151"/>
            <a:ext cx="14756415" cy="855345"/>
          </a:xfrm>
          <a:prstGeom prst="rect">
            <a:avLst/>
          </a:prstGeom>
        </p:spPr>
        <p:txBody>
          <a:bodyPr lIns="0" tIns="0" rIns="0" bIns="0" rtlCol="0" anchor="t">
            <a:spAutoFit/>
          </a:bodyPr>
          <a:lstStyle/>
          <a:p>
            <a:pPr algn="ctr">
              <a:lnSpc>
                <a:spcPts val="6764"/>
              </a:lnSpc>
            </a:pPr>
            <a:r>
              <a:rPr lang="lt-LT" sz="5499" spc="329" dirty="0">
                <a:solidFill>
                  <a:schemeClr val="accent6">
                    <a:lumMod val="75000"/>
                  </a:schemeClr>
                </a:solidFill>
              </a:rPr>
              <a:t>Pagrindinė žinutė</a:t>
            </a:r>
            <a:endParaRPr lang="en-US" sz="5499" spc="329" dirty="0">
              <a:solidFill>
                <a:schemeClr val="accent6">
                  <a:lumMod val="75000"/>
                </a:schemeClr>
              </a:solidFill>
            </a:endParaRPr>
          </a:p>
        </p:txBody>
      </p:sp>
      <p:sp>
        <p:nvSpPr>
          <p:cNvPr id="27" name="TextBox 4">
            <a:extLst>
              <a:ext uri="{FF2B5EF4-FFF2-40B4-BE49-F238E27FC236}">
                <a16:creationId xmlns:a16="http://schemas.microsoft.com/office/drawing/2014/main" id="{F832DB1D-FAA4-54B2-7488-5E10BBD601CD}"/>
              </a:ext>
            </a:extLst>
          </p:cNvPr>
          <p:cNvSpPr txBox="1"/>
          <p:nvPr/>
        </p:nvSpPr>
        <p:spPr>
          <a:xfrm>
            <a:off x="1054100" y="2115566"/>
            <a:ext cx="10515600" cy="2948308"/>
          </a:xfrm>
          <a:prstGeom prst="rect">
            <a:avLst/>
          </a:prstGeom>
        </p:spPr>
        <p:txBody>
          <a:bodyPr wrap="square" lIns="0" tIns="0" rIns="0" bIns="0" rtlCol="0" anchor="t">
            <a:spAutoFit/>
          </a:bodyPr>
          <a:lstStyle/>
          <a:p>
            <a:pPr algn="ctr">
              <a:lnSpc>
                <a:spcPts val="5781"/>
              </a:lnSpc>
            </a:pPr>
            <a:r>
              <a:rPr lang="en-US" sz="4700" spc="282" dirty="0"/>
              <a:t>NUO GRIPO IR COVID-19 SKIEPYKIS VIENO VIZITO METU – TAI GREITA, PATOGU, REKOMENDUOJAMA SPECIALISTŲ</a:t>
            </a:r>
          </a:p>
        </p:txBody>
      </p:sp>
    </p:spTree>
    <p:extLst>
      <p:ext uri="{BB962C8B-B14F-4D97-AF65-F5344CB8AC3E}">
        <p14:creationId xmlns:p14="http://schemas.microsoft.com/office/powerpoint/2010/main" val="73726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0379CF92-C1EA-2CC5-042D-136306778851}"/>
              </a:ext>
            </a:extLst>
          </p:cNvPr>
          <p:cNvSpPr txBox="1"/>
          <p:nvPr/>
        </p:nvSpPr>
        <p:spPr>
          <a:xfrm>
            <a:off x="1138274" y="390197"/>
            <a:ext cx="10083308" cy="1712595"/>
          </a:xfrm>
          <a:prstGeom prst="rect">
            <a:avLst/>
          </a:prstGeom>
        </p:spPr>
        <p:txBody>
          <a:bodyPr wrap="square" lIns="0" tIns="0" rIns="0" bIns="0" rtlCol="0" anchor="t">
            <a:spAutoFit/>
          </a:bodyPr>
          <a:lstStyle/>
          <a:p>
            <a:pPr algn="ctr">
              <a:lnSpc>
                <a:spcPts val="6764"/>
              </a:lnSpc>
            </a:pPr>
            <a:r>
              <a:rPr lang="en-US" sz="5499" spc="329" dirty="0">
                <a:solidFill>
                  <a:schemeClr val="accent6">
                    <a:lumMod val="75000"/>
                  </a:schemeClr>
                </a:solidFill>
              </a:rPr>
              <a:t>KUR PACIENTAS RAS VISĄ INFORMACIJĄ?</a:t>
            </a:r>
          </a:p>
        </p:txBody>
      </p:sp>
      <p:sp>
        <p:nvSpPr>
          <p:cNvPr id="3" name="Freeform 2">
            <a:extLst>
              <a:ext uri="{FF2B5EF4-FFF2-40B4-BE49-F238E27FC236}">
                <a16:creationId xmlns:a16="http://schemas.microsoft.com/office/drawing/2014/main" id="{C3872DCE-75EF-15BC-8801-7E1105A7D18D}"/>
              </a:ext>
            </a:extLst>
          </p:cNvPr>
          <p:cNvSpPr/>
          <p:nvPr/>
        </p:nvSpPr>
        <p:spPr>
          <a:xfrm>
            <a:off x="567516" y="1490479"/>
            <a:ext cx="1538911" cy="4622800"/>
          </a:xfrm>
          <a:custGeom>
            <a:avLst/>
            <a:gdLst/>
            <a:ahLst/>
            <a:cxnLst/>
            <a:rect l="l" t="t" r="r" b="b"/>
            <a:pathLst>
              <a:path w="2915564" h="5999238">
                <a:moveTo>
                  <a:pt x="0" y="0"/>
                </a:moveTo>
                <a:lnTo>
                  <a:pt x="2915565" y="0"/>
                </a:lnTo>
                <a:lnTo>
                  <a:pt x="2915565" y="5999238"/>
                </a:lnTo>
                <a:lnTo>
                  <a:pt x="0" y="5999238"/>
                </a:lnTo>
                <a:lnTo>
                  <a:pt x="0" y="0"/>
                </a:lnTo>
                <a:close/>
              </a:path>
            </a:pathLst>
          </a:custGeom>
          <a:blipFill>
            <a:blip r:embed="rId2"/>
            <a:stretch>
              <a:fillRect/>
            </a:stretch>
          </a:blipFill>
        </p:spPr>
        <p:txBody>
          <a:bodyPr/>
          <a:lstStyle/>
          <a:p>
            <a:endParaRPr lang="lt-LT"/>
          </a:p>
        </p:txBody>
      </p:sp>
      <p:grpSp>
        <p:nvGrpSpPr>
          <p:cNvPr id="4" name="Group 3">
            <a:extLst>
              <a:ext uri="{FF2B5EF4-FFF2-40B4-BE49-F238E27FC236}">
                <a16:creationId xmlns:a16="http://schemas.microsoft.com/office/drawing/2014/main" id="{A545A232-04A5-73B4-EEEE-3FF1D8321294}"/>
              </a:ext>
            </a:extLst>
          </p:cNvPr>
          <p:cNvGrpSpPr/>
          <p:nvPr/>
        </p:nvGrpSpPr>
        <p:grpSpPr>
          <a:xfrm>
            <a:off x="3397942" y="2297845"/>
            <a:ext cx="5058953" cy="3158893"/>
            <a:chOff x="0" y="0"/>
            <a:chExt cx="9432036" cy="4876474"/>
          </a:xfrm>
        </p:grpSpPr>
        <p:sp>
          <p:nvSpPr>
            <p:cNvPr id="5" name="Freeform 4">
              <a:extLst>
                <a:ext uri="{FF2B5EF4-FFF2-40B4-BE49-F238E27FC236}">
                  <a16:creationId xmlns:a16="http://schemas.microsoft.com/office/drawing/2014/main" id="{57E3354C-7FFD-A225-2708-3166669AD10B}"/>
                </a:ext>
              </a:extLst>
            </p:cNvPr>
            <p:cNvSpPr/>
            <p:nvPr/>
          </p:nvSpPr>
          <p:spPr>
            <a:xfrm>
              <a:off x="0" y="0"/>
              <a:ext cx="9432036" cy="4855134"/>
            </a:xfrm>
            <a:custGeom>
              <a:avLst/>
              <a:gdLst/>
              <a:ahLst/>
              <a:cxnLst/>
              <a:rect l="l" t="t" r="r" b="b"/>
              <a:pathLst>
                <a:path w="9432036" h="4855134">
                  <a:moveTo>
                    <a:pt x="0" y="0"/>
                  </a:moveTo>
                  <a:lnTo>
                    <a:pt x="9432036" y="0"/>
                  </a:lnTo>
                  <a:lnTo>
                    <a:pt x="9432036" y="4855134"/>
                  </a:lnTo>
                  <a:lnTo>
                    <a:pt x="0" y="4855134"/>
                  </a:lnTo>
                  <a:lnTo>
                    <a:pt x="0" y="0"/>
                  </a:lnTo>
                  <a:close/>
                </a:path>
              </a:pathLst>
            </a:custGeom>
            <a:blipFill>
              <a:blip r:embed="rId3"/>
              <a:stretch>
                <a:fillRect/>
              </a:stretch>
            </a:blipFill>
          </p:spPr>
          <p:txBody>
            <a:bodyPr/>
            <a:lstStyle/>
            <a:p>
              <a:endParaRPr lang="lt-LT"/>
            </a:p>
          </p:txBody>
        </p:sp>
        <p:grpSp>
          <p:nvGrpSpPr>
            <p:cNvPr id="6" name="Group 5">
              <a:extLst>
                <a:ext uri="{FF2B5EF4-FFF2-40B4-BE49-F238E27FC236}">
                  <a16:creationId xmlns:a16="http://schemas.microsoft.com/office/drawing/2014/main" id="{C6F3B5AD-4081-16A6-1B0A-FF73E620769C}"/>
                </a:ext>
              </a:extLst>
            </p:cNvPr>
            <p:cNvGrpSpPr/>
            <p:nvPr/>
          </p:nvGrpSpPr>
          <p:grpSpPr>
            <a:xfrm rot="5400000">
              <a:off x="2126404" y="1312143"/>
              <a:ext cx="1820675" cy="5207877"/>
              <a:chOff x="0" y="0"/>
              <a:chExt cx="1298398" cy="3713952"/>
            </a:xfrm>
          </p:grpSpPr>
          <p:sp>
            <p:nvSpPr>
              <p:cNvPr id="17" name="Freeform 6">
                <a:extLst>
                  <a:ext uri="{FF2B5EF4-FFF2-40B4-BE49-F238E27FC236}">
                    <a16:creationId xmlns:a16="http://schemas.microsoft.com/office/drawing/2014/main" id="{FDAC54E7-E37B-88B6-CABF-23CB2EFED31E}"/>
                  </a:ext>
                </a:extLst>
              </p:cNvPr>
              <p:cNvSpPr/>
              <p:nvPr/>
            </p:nvSpPr>
            <p:spPr>
              <a:xfrm>
                <a:off x="0" y="0"/>
                <a:ext cx="1298399" cy="3713952"/>
              </a:xfrm>
              <a:custGeom>
                <a:avLst/>
                <a:gdLst/>
                <a:ahLst/>
                <a:cxnLst/>
                <a:rect l="l" t="t" r="r" b="b"/>
                <a:pathLst>
                  <a:path w="1298399" h="3713952">
                    <a:moveTo>
                      <a:pt x="1173938" y="3713952"/>
                    </a:moveTo>
                    <a:lnTo>
                      <a:pt x="124460" y="3713952"/>
                    </a:lnTo>
                    <a:cubicBezTo>
                      <a:pt x="55880" y="3713952"/>
                      <a:pt x="0" y="3658072"/>
                      <a:pt x="0" y="3589491"/>
                    </a:cubicBezTo>
                    <a:lnTo>
                      <a:pt x="0" y="124460"/>
                    </a:lnTo>
                    <a:cubicBezTo>
                      <a:pt x="0" y="55880"/>
                      <a:pt x="55880" y="0"/>
                      <a:pt x="124460" y="0"/>
                    </a:cubicBezTo>
                    <a:lnTo>
                      <a:pt x="1173939" y="0"/>
                    </a:lnTo>
                    <a:cubicBezTo>
                      <a:pt x="1242519" y="0"/>
                      <a:pt x="1298399" y="55880"/>
                      <a:pt x="1298399" y="124460"/>
                    </a:cubicBezTo>
                    <a:lnTo>
                      <a:pt x="1298399" y="3589492"/>
                    </a:lnTo>
                    <a:cubicBezTo>
                      <a:pt x="1298399" y="3658072"/>
                      <a:pt x="1242519" y="3713952"/>
                      <a:pt x="1173939" y="3713952"/>
                    </a:cubicBezTo>
                    <a:close/>
                  </a:path>
                </a:pathLst>
              </a:custGeom>
              <a:solidFill>
                <a:srgbClr val="F8F8F8"/>
              </a:solidFill>
            </p:spPr>
            <p:txBody>
              <a:bodyPr/>
              <a:lstStyle/>
              <a:p>
                <a:endParaRPr lang="lt-LT"/>
              </a:p>
            </p:txBody>
          </p:sp>
        </p:grpSp>
        <p:sp>
          <p:nvSpPr>
            <p:cNvPr id="7" name="Freeform 7">
              <a:extLst>
                <a:ext uri="{FF2B5EF4-FFF2-40B4-BE49-F238E27FC236}">
                  <a16:creationId xmlns:a16="http://schemas.microsoft.com/office/drawing/2014/main" id="{8B2F7EDB-7E30-09A8-9765-479B3647E6D7}"/>
                </a:ext>
              </a:extLst>
            </p:cNvPr>
            <p:cNvSpPr/>
            <p:nvPr/>
          </p:nvSpPr>
          <p:spPr>
            <a:xfrm>
              <a:off x="755831" y="4069341"/>
              <a:ext cx="3194731" cy="736315"/>
            </a:xfrm>
            <a:custGeom>
              <a:avLst/>
              <a:gdLst/>
              <a:ahLst/>
              <a:cxnLst/>
              <a:rect l="l" t="t" r="r" b="b"/>
              <a:pathLst>
                <a:path w="3194731" h="736315">
                  <a:moveTo>
                    <a:pt x="0" y="0"/>
                  </a:moveTo>
                  <a:lnTo>
                    <a:pt x="3194731" y="0"/>
                  </a:lnTo>
                  <a:lnTo>
                    <a:pt x="3194731" y="736314"/>
                  </a:lnTo>
                  <a:lnTo>
                    <a:pt x="0" y="736314"/>
                  </a:lnTo>
                  <a:lnTo>
                    <a:pt x="0" y="0"/>
                  </a:lnTo>
                  <a:close/>
                </a:path>
              </a:pathLst>
            </a:custGeom>
            <a:blipFill>
              <a:blip r:embed="rId4"/>
              <a:stretch>
                <a:fillRect t="-32774" r="-7996" b="-20293"/>
              </a:stretch>
            </a:blipFill>
          </p:spPr>
          <p:txBody>
            <a:bodyPr/>
            <a:lstStyle/>
            <a:p>
              <a:endParaRPr lang="lt-LT"/>
            </a:p>
          </p:txBody>
        </p:sp>
        <p:sp>
          <p:nvSpPr>
            <p:cNvPr id="8" name="Freeform 8">
              <a:extLst>
                <a:ext uri="{FF2B5EF4-FFF2-40B4-BE49-F238E27FC236}">
                  <a16:creationId xmlns:a16="http://schemas.microsoft.com/office/drawing/2014/main" id="{F86A8B4E-3CF5-2654-CB96-8E66FA105130}"/>
                </a:ext>
              </a:extLst>
            </p:cNvPr>
            <p:cNvSpPr/>
            <p:nvPr/>
          </p:nvSpPr>
          <p:spPr>
            <a:xfrm>
              <a:off x="432803" y="3041079"/>
              <a:ext cx="3706397" cy="817589"/>
            </a:xfrm>
            <a:custGeom>
              <a:avLst/>
              <a:gdLst/>
              <a:ahLst/>
              <a:cxnLst/>
              <a:rect l="l" t="t" r="r" b="b"/>
              <a:pathLst>
                <a:path w="3706397" h="817589">
                  <a:moveTo>
                    <a:pt x="0" y="0"/>
                  </a:moveTo>
                  <a:lnTo>
                    <a:pt x="3706397" y="0"/>
                  </a:lnTo>
                  <a:lnTo>
                    <a:pt x="3706397" y="817589"/>
                  </a:lnTo>
                  <a:lnTo>
                    <a:pt x="0" y="817589"/>
                  </a:lnTo>
                  <a:lnTo>
                    <a:pt x="0" y="0"/>
                  </a:lnTo>
                  <a:close/>
                </a:path>
              </a:pathLst>
            </a:custGeom>
            <a:blipFill>
              <a:blip r:embed="rId3"/>
              <a:stretch>
                <a:fillRect l="-1609" t="-259112" r="-62420" b="-23656"/>
              </a:stretch>
            </a:blipFill>
          </p:spPr>
          <p:txBody>
            <a:bodyPr/>
            <a:lstStyle/>
            <a:p>
              <a:endParaRPr lang="lt-LT"/>
            </a:p>
          </p:txBody>
        </p:sp>
        <p:sp>
          <p:nvSpPr>
            <p:cNvPr id="9" name="Freeform 9">
              <a:extLst>
                <a:ext uri="{FF2B5EF4-FFF2-40B4-BE49-F238E27FC236}">
                  <a16:creationId xmlns:a16="http://schemas.microsoft.com/office/drawing/2014/main" id="{D31C00A2-630D-204A-12BB-89B332D49462}"/>
                </a:ext>
              </a:extLst>
            </p:cNvPr>
            <p:cNvSpPr/>
            <p:nvPr/>
          </p:nvSpPr>
          <p:spPr>
            <a:xfrm>
              <a:off x="734006" y="3010620"/>
              <a:ext cx="5005473" cy="50055"/>
            </a:xfrm>
            <a:custGeom>
              <a:avLst/>
              <a:gdLst/>
              <a:ahLst/>
              <a:cxnLst/>
              <a:rect l="l" t="t" r="r" b="b"/>
              <a:pathLst>
                <a:path w="5005473" h="50055">
                  <a:moveTo>
                    <a:pt x="0" y="0"/>
                  </a:moveTo>
                  <a:lnTo>
                    <a:pt x="5005474" y="0"/>
                  </a:lnTo>
                  <a:lnTo>
                    <a:pt x="5005474" y="50055"/>
                  </a:lnTo>
                  <a:lnTo>
                    <a:pt x="0" y="500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0" name="Freeform 10">
              <a:extLst>
                <a:ext uri="{FF2B5EF4-FFF2-40B4-BE49-F238E27FC236}">
                  <a16:creationId xmlns:a16="http://schemas.microsoft.com/office/drawing/2014/main" id="{7513B949-83FA-0A37-2EA1-41CF2356C007}"/>
                </a:ext>
              </a:extLst>
            </p:cNvPr>
            <p:cNvSpPr/>
            <p:nvPr/>
          </p:nvSpPr>
          <p:spPr>
            <a:xfrm>
              <a:off x="734006" y="3833641"/>
              <a:ext cx="5005473" cy="50055"/>
            </a:xfrm>
            <a:custGeom>
              <a:avLst/>
              <a:gdLst/>
              <a:ahLst/>
              <a:cxnLst/>
              <a:rect l="l" t="t" r="r" b="b"/>
              <a:pathLst>
                <a:path w="5005473" h="50055">
                  <a:moveTo>
                    <a:pt x="0" y="0"/>
                  </a:moveTo>
                  <a:lnTo>
                    <a:pt x="5005474" y="0"/>
                  </a:lnTo>
                  <a:lnTo>
                    <a:pt x="5005474" y="50054"/>
                  </a:lnTo>
                  <a:lnTo>
                    <a:pt x="0" y="500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1" name="Freeform 11">
              <a:extLst>
                <a:ext uri="{FF2B5EF4-FFF2-40B4-BE49-F238E27FC236}">
                  <a16:creationId xmlns:a16="http://schemas.microsoft.com/office/drawing/2014/main" id="{CCF99F1A-2A03-5D76-F60A-C11A3CAF6EEE}"/>
                </a:ext>
              </a:extLst>
            </p:cNvPr>
            <p:cNvSpPr/>
            <p:nvPr/>
          </p:nvSpPr>
          <p:spPr>
            <a:xfrm rot="-5400000">
              <a:off x="5322329" y="3447922"/>
              <a:ext cx="827897" cy="43650"/>
            </a:xfrm>
            <a:custGeom>
              <a:avLst/>
              <a:gdLst/>
              <a:ahLst/>
              <a:cxnLst/>
              <a:rect l="l" t="t" r="r" b="b"/>
              <a:pathLst>
                <a:path w="827897" h="43650">
                  <a:moveTo>
                    <a:pt x="0" y="0"/>
                  </a:moveTo>
                  <a:lnTo>
                    <a:pt x="827897" y="0"/>
                  </a:lnTo>
                  <a:lnTo>
                    <a:pt x="827897" y="43650"/>
                  </a:lnTo>
                  <a:lnTo>
                    <a:pt x="0" y="43650"/>
                  </a:lnTo>
                  <a:lnTo>
                    <a:pt x="0" y="0"/>
                  </a:lnTo>
                  <a:close/>
                </a:path>
              </a:pathLst>
            </a:custGeom>
            <a:blipFill>
              <a:blip r:embed="rId5">
                <a:extLst>
                  <a:ext uri="{96DAC541-7B7A-43D3-8B79-37D633B846F1}">
                    <asvg:svgBlip xmlns:asvg="http://schemas.microsoft.com/office/drawing/2016/SVG/main" r:embed="rId6"/>
                  </a:ext>
                </a:extLst>
              </a:blip>
              <a:stretch>
                <a:fillRect l="-470442" r="-34158" b="-14672"/>
              </a:stretch>
            </a:blipFill>
          </p:spPr>
          <p:txBody>
            <a:bodyPr/>
            <a:lstStyle/>
            <a:p>
              <a:endParaRPr lang="lt-LT"/>
            </a:p>
          </p:txBody>
        </p:sp>
        <p:sp>
          <p:nvSpPr>
            <p:cNvPr id="12" name="Freeform 12">
              <a:extLst>
                <a:ext uri="{FF2B5EF4-FFF2-40B4-BE49-F238E27FC236}">
                  <a16:creationId xmlns:a16="http://schemas.microsoft.com/office/drawing/2014/main" id="{EA24222B-3CC9-3579-FE77-B65A6CEF1638}"/>
                </a:ext>
              </a:extLst>
            </p:cNvPr>
            <p:cNvSpPr/>
            <p:nvPr/>
          </p:nvSpPr>
          <p:spPr>
            <a:xfrm rot="-5400000">
              <a:off x="341883" y="3397867"/>
              <a:ext cx="827897" cy="43650"/>
            </a:xfrm>
            <a:custGeom>
              <a:avLst/>
              <a:gdLst/>
              <a:ahLst/>
              <a:cxnLst/>
              <a:rect l="l" t="t" r="r" b="b"/>
              <a:pathLst>
                <a:path w="827897" h="43650">
                  <a:moveTo>
                    <a:pt x="0" y="0"/>
                  </a:moveTo>
                  <a:lnTo>
                    <a:pt x="827897" y="0"/>
                  </a:lnTo>
                  <a:lnTo>
                    <a:pt x="827897" y="43650"/>
                  </a:lnTo>
                  <a:lnTo>
                    <a:pt x="0" y="43650"/>
                  </a:lnTo>
                  <a:lnTo>
                    <a:pt x="0" y="0"/>
                  </a:lnTo>
                  <a:close/>
                </a:path>
              </a:pathLst>
            </a:custGeom>
            <a:blipFill>
              <a:blip r:embed="rId5">
                <a:extLst>
                  <a:ext uri="{96DAC541-7B7A-43D3-8B79-37D633B846F1}">
                    <asvg:svgBlip xmlns:asvg="http://schemas.microsoft.com/office/drawing/2016/SVG/main" r:embed="rId6"/>
                  </a:ext>
                </a:extLst>
              </a:blip>
              <a:stretch>
                <a:fillRect l="-470442" r="-34158" b="-14672"/>
              </a:stretch>
            </a:blipFill>
          </p:spPr>
          <p:txBody>
            <a:bodyPr/>
            <a:lstStyle/>
            <a:p>
              <a:endParaRPr lang="lt-LT"/>
            </a:p>
          </p:txBody>
        </p:sp>
        <p:sp>
          <p:nvSpPr>
            <p:cNvPr id="13" name="Freeform 13">
              <a:extLst>
                <a:ext uri="{FF2B5EF4-FFF2-40B4-BE49-F238E27FC236}">
                  <a16:creationId xmlns:a16="http://schemas.microsoft.com/office/drawing/2014/main" id="{81E78BEB-0D6B-20CE-10B4-AEB7EA5F4E73}"/>
                </a:ext>
              </a:extLst>
            </p:cNvPr>
            <p:cNvSpPr/>
            <p:nvPr/>
          </p:nvSpPr>
          <p:spPr>
            <a:xfrm>
              <a:off x="777656" y="4805655"/>
              <a:ext cx="5005473" cy="50055"/>
            </a:xfrm>
            <a:custGeom>
              <a:avLst/>
              <a:gdLst/>
              <a:ahLst/>
              <a:cxnLst/>
              <a:rect l="l" t="t" r="r" b="b"/>
              <a:pathLst>
                <a:path w="5005473" h="50055">
                  <a:moveTo>
                    <a:pt x="0" y="0"/>
                  </a:moveTo>
                  <a:lnTo>
                    <a:pt x="5005474" y="0"/>
                  </a:lnTo>
                  <a:lnTo>
                    <a:pt x="5005474" y="50055"/>
                  </a:lnTo>
                  <a:lnTo>
                    <a:pt x="0" y="500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sp>
          <p:nvSpPr>
            <p:cNvPr id="14" name="Freeform 14">
              <a:extLst>
                <a:ext uri="{FF2B5EF4-FFF2-40B4-BE49-F238E27FC236}">
                  <a16:creationId xmlns:a16="http://schemas.microsoft.com/office/drawing/2014/main" id="{523285A9-C9C2-BC0E-602D-F538DEB5FEF1}"/>
                </a:ext>
              </a:extLst>
            </p:cNvPr>
            <p:cNvSpPr/>
            <p:nvPr/>
          </p:nvSpPr>
          <p:spPr>
            <a:xfrm rot="-5400000">
              <a:off x="5365979" y="4440701"/>
              <a:ext cx="827897" cy="43650"/>
            </a:xfrm>
            <a:custGeom>
              <a:avLst/>
              <a:gdLst/>
              <a:ahLst/>
              <a:cxnLst/>
              <a:rect l="l" t="t" r="r" b="b"/>
              <a:pathLst>
                <a:path w="827897" h="43650">
                  <a:moveTo>
                    <a:pt x="0" y="0"/>
                  </a:moveTo>
                  <a:lnTo>
                    <a:pt x="827897" y="0"/>
                  </a:lnTo>
                  <a:lnTo>
                    <a:pt x="827897" y="43650"/>
                  </a:lnTo>
                  <a:lnTo>
                    <a:pt x="0" y="43650"/>
                  </a:lnTo>
                  <a:lnTo>
                    <a:pt x="0" y="0"/>
                  </a:lnTo>
                  <a:close/>
                </a:path>
              </a:pathLst>
            </a:custGeom>
            <a:blipFill>
              <a:blip r:embed="rId5">
                <a:extLst>
                  <a:ext uri="{96DAC541-7B7A-43D3-8B79-37D633B846F1}">
                    <asvg:svgBlip xmlns:asvg="http://schemas.microsoft.com/office/drawing/2016/SVG/main" r:embed="rId6"/>
                  </a:ext>
                </a:extLst>
              </a:blip>
              <a:stretch>
                <a:fillRect l="-470442" r="-34158" b="-14672"/>
              </a:stretch>
            </a:blipFill>
          </p:spPr>
          <p:txBody>
            <a:bodyPr/>
            <a:lstStyle/>
            <a:p>
              <a:endParaRPr lang="lt-LT"/>
            </a:p>
          </p:txBody>
        </p:sp>
        <p:sp>
          <p:nvSpPr>
            <p:cNvPr id="15" name="Freeform 15">
              <a:extLst>
                <a:ext uri="{FF2B5EF4-FFF2-40B4-BE49-F238E27FC236}">
                  <a16:creationId xmlns:a16="http://schemas.microsoft.com/office/drawing/2014/main" id="{C29284F3-3868-7189-5B0B-F559F1FF89CA}"/>
                </a:ext>
              </a:extLst>
            </p:cNvPr>
            <p:cNvSpPr/>
            <p:nvPr/>
          </p:nvSpPr>
          <p:spPr>
            <a:xfrm rot="-5400000">
              <a:off x="385533" y="4390646"/>
              <a:ext cx="827897" cy="43650"/>
            </a:xfrm>
            <a:custGeom>
              <a:avLst/>
              <a:gdLst/>
              <a:ahLst/>
              <a:cxnLst/>
              <a:rect l="l" t="t" r="r" b="b"/>
              <a:pathLst>
                <a:path w="827897" h="43650">
                  <a:moveTo>
                    <a:pt x="0" y="0"/>
                  </a:moveTo>
                  <a:lnTo>
                    <a:pt x="827897" y="0"/>
                  </a:lnTo>
                  <a:lnTo>
                    <a:pt x="827897" y="43650"/>
                  </a:lnTo>
                  <a:lnTo>
                    <a:pt x="0" y="43650"/>
                  </a:lnTo>
                  <a:lnTo>
                    <a:pt x="0" y="0"/>
                  </a:lnTo>
                  <a:close/>
                </a:path>
              </a:pathLst>
            </a:custGeom>
            <a:blipFill>
              <a:blip r:embed="rId5">
                <a:extLst>
                  <a:ext uri="{96DAC541-7B7A-43D3-8B79-37D633B846F1}">
                    <asvg:svgBlip xmlns:asvg="http://schemas.microsoft.com/office/drawing/2016/SVG/main" r:embed="rId6"/>
                  </a:ext>
                </a:extLst>
              </a:blip>
              <a:stretch>
                <a:fillRect l="-470442" r="-34158" b="-14672"/>
              </a:stretch>
            </a:blipFill>
          </p:spPr>
          <p:txBody>
            <a:bodyPr/>
            <a:lstStyle/>
            <a:p>
              <a:endParaRPr lang="lt-LT"/>
            </a:p>
          </p:txBody>
        </p:sp>
        <p:sp>
          <p:nvSpPr>
            <p:cNvPr id="16" name="Freeform 16">
              <a:extLst>
                <a:ext uri="{FF2B5EF4-FFF2-40B4-BE49-F238E27FC236}">
                  <a16:creationId xmlns:a16="http://schemas.microsoft.com/office/drawing/2014/main" id="{3B7481D2-B476-C16D-5BF1-60FC657844B7}"/>
                </a:ext>
              </a:extLst>
            </p:cNvPr>
            <p:cNvSpPr/>
            <p:nvPr/>
          </p:nvSpPr>
          <p:spPr>
            <a:xfrm>
              <a:off x="774454" y="3998874"/>
              <a:ext cx="5005473" cy="50055"/>
            </a:xfrm>
            <a:custGeom>
              <a:avLst/>
              <a:gdLst/>
              <a:ahLst/>
              <a:cxnLst/>
              <a:rect l="l" t="t" r="r" b="b"/>
              <a:pathLst>
                <a:path w="5005473" h="50055">
                  <a:moveTo>
                    <a:pt x="0" y="0"/>
                  </a:moveTo>
                  <a:lnTo>
                    <a:pt x="5005473" y="0"/>
                  </a:lnTo>
                  <a:lnTo>
                    <a:pt x="5005473" y="50055"/>
                  </a:lnTo>
                  <a:lnTo>
                    <a:pt x="0" y="500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t-LT"/>
            </a:p>
          </p:txBody>
        </p:sp>
      </p:grpSp>
      <p:sp>
        <p:nvSpPr>
          <p:cNvPr id="18" name="Freeform 17">
            <a:extLst>
              <a:ext uri="{FF2B5EF4-FFF2-40B4-BE49-F238E27FC236}">
                <a16:creationId xmlns:a16="http://schemas.microsoft.com/office/drawing/2014/main" id="{133FA601-5C90-E287-5354-1B8FD267AB8E}"/>
              </a:ext>
            </a:extLst>
          </p:cNvPr>
          <p:cNvSpPr/>
          <p:nvPr/>
        </p:nvSpPr>
        <p:spPr>
          <a:xfrm>
            <a:off x="2687521" y="5508766"/>
            <a:ext cx="130327" cy="574982"/>
          </a:xfrm>
          <a:custGeom>
            <a:avLst/>
            <a:gdLst/>
            <a:ahLst/>
            <a:cxnLst/>
            <a:rect l="l" t="t" r="r" b="b"/>
            <a:pathLst>
              <a:path w="182239" h="665712">
                <a:moveTo>
                  <a:pt x="0" y="0"/>
                </a:moveTo>
                <a:lnTo>
                  <a:pt x="182239" y="0"/>
                </a:lnTo>
                <a:lnTo>
                  <a:pt x="182239" y="665711"/>
                </a:lnTo>
                <a:lnTo>
                  <a:pt x="0" y="665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sp>
        <p:nvSpPr>
          <p:cNvPr id="19" name="TextBox 20">
            <a:extLst>
              <a:ext uri="{FF2B5EF4-FFF2-40B4-BE49-F238E27FC236}">
                <a16:creationId xmlns:a16="http://schemas.microsoft.com/office/drawing/2014/main" id="{A19A1ECE-B9D6-D189-553C-5E2873AA20C2}"/>
              </a:ext>
            </a:extLst>
          </p:cNvPr>
          <p:cNvSpPr txBox="1"/>
          <p:nvPr/>
        </p:nvSpPr>
        <p:spPr>
          <a:xfrm>
            <a:off x="-251567" y="6171661"/>
            <a:ext cx="2779682" cy="432683"/>
          </a:xfrm>
          <a:prstGeom prst="rect">
            <a:avLst/>
          </a:prstGeom>
        </p:spPr>
        <p:txBody>
          <a:bodyPr wrap="square" lIns="0" tIns="0" rIns="0" bIns="0" rtlCol="0" anchor="t">
            <a:spAutoFit/>
          </a:bodyPr>
          <a:lstStyle/>
          <a:p>
            <a:pPr marL="283930" lvl="1" algn="ctr">
              <a:lnSpc>
                <a:spcPts val="3682"/>
              </a:lnSpc>
            </a:pPr>
            <a:r>
              <a:rPr lang="en-US" sz="2630" dirty="0">
                <a:latin typeface="Aileron Bold"/>
              </a:rPr>
              <a:t>1.Koronastop.lt</a:t>
            </a:r>
          </a:p>
        </p:txBody>
      </p:sp>
      <p:sp>
        <p:nvSpPr>
          <p:cNvPr id="20" name="TextBox 21">
            <a:extLst>
              <a:ext uri="{FF2B5EF4-FFF2-40B4-BE49-F238E27FC236}">
                <a16:creationId xmlns:a16="http://schemas.microsoft.com/office/drawing/2014/main" id="{3B765210-9831-8E6B-68F5-32924828E4E4}"/>
              </a:ext>
            </a:extLst>
          </p:cNvPr>
          <p:cNvSpPr txBox="1"/>
          <p:nvPr/>
        </p:nvSpPr>
        <p:spPr>
          <a:xfrm>
            <a:off x="3838457" y="6251461"/>
            <a:ext cx="4091520" cy="432683"/>
          </a:xfrm>
          <a:prstGeom prst="rect">
            <a:avLst/>
          </a:prstGeom>
        </p:spPr>
        <p:txBody>
          <a:bodyPr wrap="square" lIns="0" tIns="0" rIns="0" bIns="0" rtlCol="0" anchor="t">
            <a:spAutoFit/>
          </a:bodyPr>
          <a:lstStyle/>
          <a:p>
            <a:pPr algn="ctr">
              <a:lnSpc>
                <a:spcPts val="3682"/>
              </a:lnSpc>
            </a:pPr>
            <a:r>
              <a:rPr lang="en-US" sz="2630" dirty="0">
                <a:latin typeface="Aileron Bold"/>
              </a:rPr>
              <a:t>2. SAM </a:t>
            </a:r>
            <a:r>
              <a:rPr lang="en-US" sz="2630" dirty="0" err="1">
                <a:latin typeface="Aileron Bold"/>
              </a:rPr>
              <a:t>svetainė</a:t>
            </a:r>
            <a:r>
              <a:rPr lang="lt-LT" sz="2630" dirty="0">
                <a:latin typeface="Aileron Bold"/>
              </a:rPr>
              <a:t>/polapis</a:t>
            </a:r>
            <a:endParaRPr lang="en-US" sz="2630" dirty="0">
              <a:latin typeface="Aileron Bold"/>
            </a:endParaRPr>
          </a:p>
        </p:txBody>
      </p:sp>
      <p:sp>
        <p:nvSpPr>
          <p:cNvPr id="21" name="TextBox 22">
            <a:extLst>
              <a:ext uri="{FF2B5EF4-FFF2-40B4-BE49-F238E27FC236}">
                <a16:creationId xmlns:a16="http://schemas.microsoft.com/office/drawing/2014/main" id="{AE626B30-9FF5-6850-B590-DA7F99A27922}"/>
              </a:ext>
            </a:extLst>
          </p:cNvPr>
          <p:cNvSpPr txBox="1"/>
          <p:nvPr/>
        </p:nvSpPr>
        <p:spPr>
          <a:xfrm>
            <a:off x="8949574" y="5756234"/>
            <a:ext cx="3242426" cy="907171"/>
          </a:xfrm>
          <a:prstGeom prst="rect">
            <a:avLst/>
          </a:prstGeom>
        </p:spPr>
        <p:txBody>
          <a:bodyPr wrap="square" lIns="0" tIns="0" rIns="0" bIns="0" rtlCol="0" anchor="t">
            <a:spAutoFit/>
          </a:bodyPr>
          <a:lstStyle/>
          <a:p>
            <a:pPr algn="ctr">
              <a:lnSpc>
                <a:spcPts val="3682"/>
              </a:lnSpc>
            </a:pPr>
            <a:r>
              <a:rPr lang="en-US" sz="2630" dirty="0">
                <a:latin typeface="Aileron Bold"/>
              </a:rPr>
              <a:t>3. NVSC </a:t>
            </a:r>
            <a:r>
              <a:rPr lang="en-US" sz="2630" dirty="0" err="1">
                <a:latin typeface="Aileron Bold"/>
              </a:rPr>
              <a:t>veidrodinis</a:t>
            </a:r>
            <a:r>
              <a:rPr lang="en-US" sz="2630" dirty="0">
                <a:latin typeface="Aileron Bold"/>
              </a:rPr>
              <a:t> </a:t>
            </a:r>
            <a:r>
              <a:rPr lang="en-US" sz="2630" dirty="0" err="1">
                <a:latin typeface="Aileron Bold"/>
              </a:rPr>
              <a:t>polapis</a:t>
            </a:r>
            <a:endParaRPr lang="en-US" sz="2630" dirty="0">
              <a:latin typeface="Aileron Bold"/>
            </a:endParaRPr>
          </a:p>
        </p:txBody>
      </p:sp>
      <p:sp>
        <p:nvSpPr>
          <p:cNvPr id="23" name="TextBox 24">
            <a:extLst>
              <a:ext uri="{FF2B5EF4-FFF2-40B4-BE49-F238E27FC236}">
                <a16:creationId xmlns:a16="http://schemas.microsoft.com/office/drawing/2014/main" id="{03B6CFBF-74D1-CB17-EF2F-2A4A900AC51E}"/>
              </a:ext>
            </a:extLst>
          </p:cNvPr>
          <p:cNvSpPr txBox="1"/>
          <p:nvPr/>
        </p:nvSpPr>
        <p:spPr>
          <a:xfrm>
            <a:off x="3214224" y="5576997"/>
            <a:ext cx="5242671" cy="563744"/>
          </a:xfrm>
          <a:prstGeom prst="rect">
            <a:avLst/>
          </a:prstGeom>
        </p:spPr>
        <p:txBody>
          <a:bodyPr wrap="square" lIns="0" tIns="0" rIns="0" bIns="0" rtlCol="0" anchor="t">
            <a:spAutoFit/>
          </a:bodyPr>
          <a:lstStyle/>
          <a:p>
            <a:pPr algn="ctr">
              <a:lnSpc>
                <a:spcPts val="2282"/>
              </a:lnSpc>
            </a:pPr>
            <a:r>
              <a:rPr lang="en-US" sz="1630" dirty="0">
                <a:latin typeface="Aileron Bold"/>
              </a:rPr>
              <a:t>ARTIMIAUSIU METU BUS UŽKELTA ANT PAGRINDINIO MENIU</a:t>
            </a:r>
          </a:p>
        </p:txBody>
      </p:sp>
      <p:sp>
        <p:nvSpPr>
          <p:cNvPr id="24" name="Freeform 25">
            <a:extLst>
              <a:ext uri="{FF2B5EF4-FFF2-40B4-BE49-F238E27FC236}">
                <a16:creationId xmlns:a16="http://schemas.microsoft.com/office/drawing/2014/main" id="{DC434937-EE55-870B-D513-926091A8769E}"/>
              </a:ext>
            </a:extLst>
          </p:cNvPr>
          <p:cNvSpPr/>
          <p:nvPr/>
        </p:nvSpPr>
        <p:spPr>
          <a:xfrm>
            <a:off x="10440459" y="2886360"/>
            <a:ext cx="130327" cy="574982"/>
          </a:xfrm>
          <a:custGeom>
            <a:avLst/>
            <a:gdLst/>
            <a:ahLst/>
            <a:cxnLst/>
            <a:rect l="l" t="t" r="r" b="b"/>
            <a:pathLst>
              <a:path w="182239" h="665712">
                <a:moveTo>
                  <a:pt x="0" y="0"/>
                </a:moveTo>
                <a:lnTo>
                  <a:pt x="182239" y="0"/>
                </a:lnTo>
                <a:lnTo>
                  <a:pt x="182239" y="665711"/>
                </a:lnTo>
                <a:lnTo>
                  <a:pt x="0" y="6657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t-LT"/>
          </a:p>
        </p:txBody>
      </p:sp>
      <p:sp>
        <p:nvSpPr>
          <p:cNvPr id="25" name="TextBox 26">
            <a:extLst>
              <a:ext uri="{FF2B5EF4-FFF2-40B4-BE49-F238E27FC236}">
                <a16:creationId xmlns:a16="http://schemas.microsoft.com/office/drawing/2014/main" id="{C274056F-6898-DFEB-047D-33C04DF14163}"/>
              </a:ext>
            </a:extLst>
          </p:cNvPr>
          <p:cNvSpPr txBox="1"/>
          <p:nvPr/>
        </p:nvSpPr>
        <p:spPr>
          <a:xfrm>
            <a:off x="9361737" y="4244911"/>
            <a:ext cx="2418099" cy="971420"/>
          </a:xfrm>
          <a:prstGeom prst="rect">
            <a:avLst/>
          </a:prstGeom>
        </p:spPr>
        <p:txBody>
          <a:bodyPr wrap="square" lIns="0" tIns="0" rIns="0" bIns="0" rtlCol="0" anchor="t">
            <a:spAutoFit/>
          </a:bodyPr>
          <a:lstStyle/>
          <a:p>
            <a:pPr algn="ctr">
              <a:lnSpc>
                <a:spcPts val="2612"/>
              </a:lnSpc>
            </a:pPr>
            <a:r>
              <a:rPr lang="en-US" sz="1865" dirty="0">
                <a:latin typeface="Aileron Bold"/>
              </a:rPr>
              <a:t>ARTIMIAUSIU METU BUS UŽKELTA ANT PAGRINDINIO MENIU</a:t>
            </a:r>
          </a:p>
        </p:txBody>
      </p:sp>
    </p:spTree>
    <p:extLst>
      <p:ext uri="{BB962C8B-B14F-4D97-AF65-F5344CB8AC3E}">
        <p14:creationId xmlns:p14="http://schemas.microsoft.com/office/powerpoint/2010/main" val="84737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754EE4-14AE-D0B0-B85A-4F1DD76B4417}"/>
              </a:ext>
            </a:extLst>
          </p:cNvPr>
          <p:cNvSpPr>
            <a:spLocks noGrp="1"/>
          </p:cNvSpPr>
          <p:nvPr>
            <p:ph type="title"/>
          </p:nvPr>
        </p:nvSpPr>
        <p:spPr/>
        <p:txBody>
          <a:bodyPr>
            <a:normAutofit/>
          </a:bodyPr>
          <a:lstStyle/>
          <a:p>
            <a:pPr algn="ctr"/>
            <a:r>
              <a:rPr lang="lt-LT" sz="2800" b="1" dirty="0">
                <a:solidFill>
                  <a:schemeClr val="accent6"/>
                </a:solidFill>
                <a:latin typeface="Arial" panose="020B0604020202020204" pitchFamily="34" charset="0"/>
                <a:cs typeface="Arial" panose="020B0604020202020204" pitchFamily="34" charset="0"/>
              </a:rPr>
              <a:t>Klausimai-atsakymai (</a:t>
            </a:r>
            <a:r>
              <a:rPr lang="en-US" sz="2800" b="1" dirty="0">
                <a:solidFill>
                  <a:schemeClr val="accent6"/>
                </a:solidFill>
                <a:latin typeface="Arial" panose="020B0604020202020204" pitchFamily="34" charset="0"/>
                <a:cs typeface="Arial" panose="020B0604020202020204" pitchFamily="34" charset="0"/>
              </a:rPr>
              <a:t>1</a:t>
            </a:r>
            <a:r>
              <a:rPr lang="lt-LT" sz="2800" b="1" dirty="0">
                <a:solidFill>
                  <a:schemeClr val="accent6"/>
                </a:solidFill>
                <a:latin typeface="Arial" panose="020B0604020202020204" pitchFamily="34" charset="0"/>
                <a:cs typeface="Arial" panose="020B0604020202020204" pitchFamily="34" charset="0"/>
              </a:rPr>
              <a:t>)</a:t>
            </a:r>
          </a:p>
        </p:txBody>
      </p:sp>
      <p:sp>
        <p:nvSpPr>
          <p:cNvPr id="3" name="Turinio vietos rezervavimo ženklas 2">
            <a:extLst>
              <a:ext uri="{FF2B5EF4-FFF2-40B4-BE49-F238E27FC236}">
                <a16:creationId xmlns:a16="http://schemas.microsoft.com/office/drawing/2014/main" id="{896F8964-7316-7099-04DE-3DFAA12EDC7D}"/>
              </a:ext>
            </a:extLst>
          </p:cNvPr>
          <p:cNvSpPr>
            <a:spLocks noGrp="1"/>
          </p:cNvSpPr>
          <p:nvPr>
            <p:ph idx="1"/>
          </p:nvPr>
        </p:nvSpPr>
        <p:spPr/>
        <p:txBody>
          <a:bodyPr>
            <a:normAutofit lnSpcReduction="10000"/>
          </a:bodyPr>
          <a:lstStyle/>
          <a:p>
            <a:pPr algn="just"/>
            <a:r>
              <a:rPr lang="lt-LT" dirty="0"/>
              <a:t>Kaip bus galima užsakyti COVID-</a:t>
            </a:r>
            <a:r>
              <a:rPr lang="en-US" dirty="0"/>
              <a:t>19 </a:t>
            </a:r>
            <a:r>
              <a:rPr lang="en-US" dirty="0" err="1"/>
              <a:t>vakcin</a:t>
            </a:r>
            <a:r>
              <a:rPr lang="lt-LT" dirty="0"/>
              <a:t>ą?</a:t>
            </a:r>
          </a:p>
          <a:p>
            <a:pPr marL="0" indent="0" algn="just">
              <a:buNone/>
            </a:pPr>
            <a:r>
              <a:rPr lang="lt-LT" dirty="0"/>
              <a:t>Vakcinų užsakymai vykdomi kaip ir anksčiau per VDV IS</a:t>
            </a:r>
          </a:p>
          <a:p>
            <a:pPr algn="just"/>
            <a:r>
              <a:rPr lang="lt-LT" dirty="0"/>
              <a:t>Dalis pacientų nepageidauja gauti vakcinų vienu metu, be to neturime COVID-</a:t>
            </a:r>
            <a:r>
              <a:rPr lang="en-US" dirty="0"/>
              <a:t>19</a:t>
            </a:r>
            <a:r>
              <a:rPr lang="lt-LT" dirty="0"/>
              <a:t> vakcinos</a:t>
            </a:r>
            <a:r>
              <a:rPr lang="en-US" dirty="0"/>
              <a:t> </a:t>
            </a:r>
            <a:r>
              <a:rPr lang="lt-LT" dirty="0"/>
              <a:t>– koks laiko tarpas turi praeiti po gripo vakcinavimo dienos, kad galima būtų vakcinuoti C</a:t>
            </a:r>
            <a:r>
              <a:rPr lang="en-US" dirty="0"/>
              <a:t>OVID-19</a:t>
            </a:r>
            <a:r>
              <a:rPr lang="lt-LT" dirty="0"/>
              <a:t> vakcina?</a:t>
            </a:r>
            <a:endParaRPr lang="en-US" dirty="0"/>
          </a:p>
          <a:p>
            <a:pPr lvl="1" algn="just"/>
            <a:r>
              <a:rPr lang="lt-LT" dirty="0"/>
              <a:t>Rekomendacija pacientams skiepytis vieno vizito metu</a:t>
            </a:r>
          </a:p>
          <a:p>
            <a:pPr lvl="1" algn="just"/>
            <a:r>
              <a:rPr lang="lt-LT" dirty="0"/>
              <a:t>Vakcinų užsakymo galimybė – kitą savaitę</a:t>
            </a:r>
          </a:p>
          <a:p>
            <a:pPr lvl="1" algn="just"/>
            <a:r>
              <a:rPr lang="lt-LT" dirty="0"/>
              <a:t>LID pozicija: jei dėl logistinių ar administracinių priežasčių gyventojai negali būti skiepijami vieno vizito asmens sveikatos priežiūros įstaigoje (ASPĮ) metu, tokiu atveju intervalas tarp COVID-19 ir gripo vakcinų gali būti pasirinktas pagal ASPĮ patogumą (pavyzdžiui, viena, dvi dienos ar kt.)</a:t>
            </a:r>
          </a:p>
        </p:txBody>
      </p:sp>
    </p:spTree>
    <p:extLst>
      <p:ext uri="{BB962C8B-B14F-4D97-AF65-F5344CB8AC3E}">
        <p14:creationId xmlns:p14="http://schemas.microsoft.com/office/powerpoint/2010/main" val="195736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FF5F38D-0124-1B20-5E10-D2AF287DC1C9}"/>
              </a:ext>
            </a:extLst>
          </p:cNvPr>
          <p:cNvSpPr>
            <a:spLocks noGrp="1"/>
          </p:cNvSpPr>
          <p:nvPr>
            <p:ph type="title"/>
          </p:nvPr>
        </p:nvSpPr>
        <p:spPr/>
        <p:txBody>
          <a:bodyPr/>
          <a:lstStyle/>
          <a:p>
            <a:pPr algn="ctr"/>
            <a:r>
              <a:rPr kumimoji="0" lang="lt-LT" sz="2800" b="1" i="0" u="none" strike="noStrike" kern="1200" cap="none" spc="0" normalizeH="0" baseline="0" noProof="0" dirty="0">
                <a:ln>
                  <a:noFill/>
                </a:ln>
                <a:solidFill>
                  <a:srgbClr val="70AD47"/>
                </a:solidFill>
                <a:effectLst/>
                <a:uLnTx/>
                <a:uFillTx/>
                <a:latin typeface="Arial" panose="020B0604020202020204" pitchFamily="34" charset="0"/>
                <a:ea typeface="+mj-ea"/>
                <a:cs typeface="Arial" panose="020B0604020202020204" pitchFamily="34" charset="0"/>
              </a:rPr>
              <a:t>Klausimai-atsakymai (</a:t>
            </a:r>
            <a:r>
              <a:rPr lang="en-US" sz="2800" b="1" dirty="0">
                <a:solidFill>
                  <a:srgbClr val="70AD47"/>
                </a:solidFill>
                <a:latin typeface="Arial" panose="020B0604020202020204" pitchFamily="34" charset="0"/>
                <a:cs typeface="Arial" panose="020B0604020202020204" pitchFamily="34" charset="0"/>
              </a:rPr>
              <a:t>2</a:t>
            </a:r>
            <a:r>
              <a:rPr kumimoji="0" lang="lt-LT" sz="2800" b="1" i="0" u="none" strike="noStrike" kern="1200" cap="none" spc="0" normalizeH="0" baseline="0" noProof="0" dirty="0">
                <a:ln>
                  <a:noFill/>
                </a:ln>
                <a:solidFill>
                  <a:srgbClr val="70AD47"/>
                </a:solidFill>
                <a:effectLst/>
                <a:uLnTx/>
                <a:uFillTx/>
                <a:latin typeface="Arial" panose="020B0604020202020204" pitchFamily="34" charset="0"/>
                <a:ea typeface="+mj-ea"/>
                <a:cs typeface="Arial" panose="020B0604020202020204" pitchFamily="34" charset="0"/>
              </a:rPr>
              <a:t>)</a:t>
            </a:r>
            <a:endParaRPr lang="lt-LT" dirty="0"/>
          </a:p>
        </p:txBody>
      </p:sp>
      <p:sp>
        <p:nvSpPr>
          <p:cNvPr id="3" name="Turinio vietos rezervavimo ženklas 2">
            <a:extLst>
              <a:ext uri="{FF2B5EF4-FFF2-40B4-BE49-F238E27FC236}">
                <a16:creationId xmlns:a16="http://schemas.microsoft.com/office/drawing/2014/main" id="{D654A623-C35D-80F4-6486-7A7D92A499E2}"/>
              </a:ext>
            </a:extLst>
          </p:cNvPr>
          <p:cNvSpPr>
            <a:spLocks noGrp="1"/>
          </p:cNvSpPr>
          <p:nvPr>
            <p:ph idx="1"/>
          </p:nvPr>
        </p:nvSpPr>
        <p:spPr/>
        <p:txBody>
          <a:bodyPr>
            <a:normAutofit fontScale="85000" lnSpcReduction="10000"/>
          </a:bodyPr>
          <a:lstStyle/>
          <a:p>
            <a:pPr algn="just"/>
            <a:r>
              <a:rPr lang="lt-LT" dirty="0"/>
              <a:t>Ar viename buteliuke yra </a:t>
            </a:r>
            <a:r>
              <a:rPr lang="en-US" dirty="0"/>
              <a:t>6 </a:t>
            </a:r>
            <a:r>
              <a:rPr lang="lt-LT" dirty="0"/>
              <a:t>dozės?</a:t>
            </a:r>
          </a:p>
          <a:p>
            <a:pPr lvl="1" algn="just"/>
            <a:r>
              <a:rPr lang="lt-LT" dirty="0" err="1"/>
              <a:t>Daugiadoziame</a:t>
            </a:r>
            <a:r>
              <a:rPr lang="lt-LT" dirty="0"/>
              <a:t> pilko kamštelio flakone (2.25 ml) yra 6 dozės po 0.3 ml</a:t>
            </a:r>
          </a:p>
          <a:p>
            <a:pPr lvl="1" algn="just"/>
            <a:r>
              <a:rPr lang="lt-LT" dirty="0" err="1"/>
              <a:t>Daugiadoziame</a:t>
            </a:r>
            <a:r>
              <a:rPr lang="lt-LT" dirty="0"/>
              <a:t> oranžinio </a:t>
            </a:r>
            <a:r>
              <a:rPr lang="lt-LT" dirty="0" err="1"/>
              <a:t>kašmtelio</a:t>
            </a:r>
            <a:r>
              <a:rPr lang="lt-LT" dirty="0"/>
              <a:t> flakone (1.3 ml) yra 10 dozių po 0,2 ml</a:t>
            </a:r>
          </a:p>
          <a:p>
            <a:pPr algn="just"/>
            <a:r>
              <a:rPr lang="lt-LT" dirty="0"/>
              <a:t>Ar pacientus, kurie neskiepyti nuo COVID-19, bus galima pradėti skiepyti pirma vakcina XBB1.5?</a:t>
            </a:r>
          </a:p>
          <a:p>
            <a:pPr lvl="1" algn="just"/>
            <a:r>
              <a:rPr lang="lt-LT" dirty="0"/>
              <a:t>Taip</a:t>
            </a:r>
          </a:p>
          <a:p>
            <a:pPr algn="just"/>
            <a:r>
              <a:rPr lang="lt-LT" dirty="0"/>
              <a:t>Kaip atsirinkti , kuri vakcina yra tinkamiausia tęstinei vakcinacijai? </a:t>
            </a:r>
          </a:p>
          <a:p>
            <a:pPr lvl="1" algn="just"/>
            <a:r>
              <a:rPr lang="lt-LT" dirty="0"/>
              <a:t>Šiuo metu ekspertai rekomenduoja gyventojus skiepyti atnaujinta XBB.</a:t>
            </a:r>
            <a:r>
              <a:rPr lang="en-US" dirty="0"/>
              <a:t>1.5 </a:t>
            </a:r>
            <a:r>
              <a:rPr lang="lt-LT" dirty="0"/>
              <a:t>vakcina</a:t>
            </a:r>
          </a:p>
          <a:p>
            <a:pPr algn="just"/>
            <a:r>
              <a:rPr lang="lt-LT" dirty="0"/>
              <a:t>Nedraustųjų skiepijimas – anksčiau reikėjo nusistatyti tik įskiepijimo kainą, o dabar reiks susimokėti ir už vakciną? </a:t>
            </a:r>
          </a:p>
          <a:p>
            <a:pPr lvl="1" algn="just"/>
            <a:r>
              <a:rPr lang="lt-LT" dirty="0"/>
              <a:t>2022–2026 metų COVID-19 ligos (koronaviruso infekcijos) vakcinacijos ir gydymo programa</a:t>
            </a:r>
          </a:p>
          <a:p>
            <a:pPr lvl="1" algn="just"/>
            <a:r>
              <a:rPr lang="lt-LT" dirty="0"/>
              <a:t>ASPĮ taiko deklaruotiną kainą už COVID-19 vakcinas, kuri nurodyta dokumentuose, gaunamuose su vakcinomis</a:t>
            </a:r>
          </a:p>
          <a:p>
            <a:pPr lvl="1"/>
            <a:endParaRPr lang="lt-LT" dirty="0"/>
          </a:p>
          <a:p>
            <a:endParaRPr lang="lt-LT" dirty="0"/>
          </a:p>
        </p:txBody>
      </p:sp>
    </p:spTree>
    <p:extLst>
      <p:ext uri="{BB962C8B-B14F-4D97-AF65-F5344CB8AC3E}">
        <p14:creationId xmlns:p14="http://schemas.microsoft.com/office/powerpoint/2010/main" val="270331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9AAB58F9-52B4-B206-143F-48A55D565544}"/>
              </a:ext>
            </a:extLst>
          </p:cNvPr>
          <p:cNvSpPr>
            <a:spLocks noGrp="1"/>
          </p:cNvSpPr>
          <p:nvPr>
            <p:ph type="title"/>
          </p:nvPr>
        </p:nvSpPr>
        <p:spPr>
          <a:xfrm>
            <a:off x="640080" y="325369"/>
            <a:ext cx="4368602" cy="1956841"/>
          </a:xfrm>
        </p:spPr>
        <p:txBody>
          <a:bodyPr anchor="b">
            <a:normAutofit/>
          </a:bodyPr>
          <a:lstStyle/>
          <a:p>
            <a:pPr algn="ctr"/>
            <a:r>
              <a:rPr lang="en-US" sz="2800" b="1" dirty="0" err="1">
                <a:solidFill>
                  <a:schemeClr val="accent6">
                    <a:lumMod val="75000"/>
                  </a:schemeClr>
                </a:solidFill>
                <a:latin typeface="Arial" panose="020B0604020202020204" pitchFamily="34" charset="0"/>
                <a:cs typeface="Arial" panose="020B0604020202020204" pitchFamily="34" charset="0"/>
              </a:rPr>
              <a:t>Turinys</a:t>
            </a:r>
            <a:endParaRPr lang="lt-LT" sz="2800" b="1" dirty="0">
              <a:solidFill>
                <a:schemeClr val="accent6">
                  <a:lumMod val="75000"/>
                </a:schemeClr>
              </a:solidFill>
              <a:latin typeface="Arial" panose="020B0604020202020204" pitchFamily="34" charset="0"/>
              <a:cs typeface="Arial" panose="020B0604020202020204" pitchFamily="34" charset="0"/>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267BA7BC-F43F-E580-2BD4-6E8D8053FFF5}"/>
              </a:ext>
            </a:extLst>
          </p:cNvPr>
          <p:cNvSpPr>
            <a:spLocks noGrp="1"/>
          </p:cNvSpPr>
          <p:nvPr>
            <p:ph idx="1"/>
          </p:nvPr>
        </p:nvSpPr>
        <p:spPr>
          <a:xfrm>
            <a:off x="640080" y="2872899"/>
            <a:ext cx="4243589" cy="3738212"/>
          </a:xfrm>
        </p:spPr>
        <p:txBody>
          <a:bodyPr>
            <a:normAutofit lnSpcReduction="10000"/>
          </a:bodyPr>
          <a:lstStyle/>
          <a:p>
            <a:r>
              <a:rPr lang="en-US" sz="1600" dirty="0" err="1"/>
              <a:t>Skiepijimas</a:t>
            </a:r>
            <a:r>
              <a:rPr lang="en-US" sz="1600" dirty="0"/>
              <a:t> </a:t>
            </a:r>
            <a:r>
              <a:rPr lang="en-US" sz="1600" dirty="0" err="1"/>
              <a:t>gripo</a:t>
            </a:r>
            <a:r>
              <a:rPr lang="en-US" sz="1600" dirty="0"/>
              <a:t> </a:t>
            </a:r>
            <a:r>
              <a:rPr lang="en-US" sz="1600" dirty="0" err="1"/>
              <a:t>ir</a:t>
            </a:r>
            <a:r>
              <a:rPr lang="en-US" sz="1600" dirty="0"/>
              <a:t> COVID-19 </a:t>
            </a:r>
            <a:r>
              <a:rPr lang="en-US" sz="1600" dirty="0" err="1"/>
              <a:t>vakcinomis</a:t>
            </a:r>
            <a:endParaRPr lang="lt-LT" sz="1600" dirty="0"/>
          </a:p>
          <a:p>
            <a:r>
              <a:rPr lang="lt-LT" sz="1600" dirty="0"/>
              <a:t>Šalių apklausa apie COVID-19 vakcinaciją</a:t>
            </a:r>
          </a:p>
          <a:p>
            <a:r>
              <a:rPr lang="lt-LT" sz="1600" dirty="0"/>
              <a:t>ECDC rekomendacijos</a:t>
            </a:r>
          </a:p>
          <a:p>
            <a:r>
              <a:rPr lang="en-US" sz="1600" dirty="0" err="1"/>
              <a:t>Informacija</a:t>
            </a:r>
            <a:r>
              <a:rPr lang="en-US" sz="1600" dirty="0"/>
              <a:t> </a:t>
            </a:r>
            <a:r>
              <a:rPr lang="en-US" sz="1600" dirty="0" err="1"/>
              <a:t>apie</a:t>
            </a:r>
            <a:r>
              <a:rPr lang="en-US" sz="1600" dirty="0"/>
              <a:t> </a:t>
            </a:r>
            <a:r>
              <a:rPr lang="en-US" sz="1600" dirty="0" err="1"/>
              <a:t>gripo</a:t>
            </a:r>
            <a:r>
              <a:rPr lang="en-US" sz="1600" dirty="0"/>
              <a:t> </a:t>
            </a:r>
            <a:r>
              <a:rPr lang="en-US" sz="1600" dirty="0" err="1"/>
              <a:t>ir</a:t>
            </a:r>
            <a:r>
              <a:rPr lang="en-US" sz="1600" dirty="0"/>
              <a:t> COVID-19 </a:t>
            </a:r>
            <a:r>
              <a:rPr lang="en-US" sz="1600" dirty="0" err="1"/>
              <a:t>vakcinas</a:t>
            </a:r>
            <a:endParaRPr lang="en-US" sz="1600" dirty="0"/>
          </a:p>
          <a:p>
            <a:r>
              <a:rPr lang="en-US" sz="1600" dirty="0" err="1"/>
              <a:t>Gripo</a:t>
            </a:r>
            <a:r>
              <a:rPr lang="en-US" sz="1600" dirty="0"/>
              <a:t> </a:t>
            </a:r>
            <a:r>
              <a:rPr lang="en-US" sz="1600" dirty="0" err="1"/>
              <a:t>ir</a:t>
            </a:r>
            <a:r>
              <a:rPr lang="en-US" sz="1600" dirty="0"/>
              <a:t> COVID-19 </a:t>
            </a:r>
            <a:r>
              <a:rPr lang="en-US" sz="1600" dirty="0" err="1"/>
              <a:t>vakcinos</a:t>
            </a:r>
            <a:r>
              <a:rPr lang="en-US" sz="1600" dirty="0"/>
              <a:t> </a:t>
            </a:r>
            <a:r>
              <a:rPr lang="en-US" sz="1600" dirty="0" err="1"/>
              <a:t>Lietuvoje</a:t>
            </a:r>
            <a:r>
              <a:rPr lang="lt-LT" sz="1600" dirty="0"/>
              <a:t>:</a:t>
            </a:r>
          </a:p>
          <a:p>
            <a:pPr lvl="1"/>
            <a:r>
              <a:rPr lang="lt-LT" sz="1600" dirty="0"/>
              <a:t>Vakcinų kiekiai</a:t>
            </a:r>
          </a:p>
          <a:p>
            <a:pPr lvl="1"/>
            <a:r>
              <a:rPr lang="lt-LT" sz="1600" dirty="0"/>
              <a:t>Logistika</a:t>
            </a:r>
          </a:p>
          <a:p>
            <a:pPr lvl="1"/>
            <a:r>
              <a:rPr lang="lt-LT" sz="1600" dirty="0"/>
              <a:t>Tinklas</a:t>
            </a:r>
          </a:p>
          <a:p>
            <a:pPr lvl="1"/>
            <a:r>
              <a:rPr lang="lt-LT" sz="1600" dirty="0"/>
              <a:t>Apmokėjimas</a:t>
            </a:r>
          </a:p>
          <a:p>
            <a:r>
              <a:rPr lang="en-US" sz="1600" dirty="0"/>
              <a:t>Vidin</a:t>
            </a:r>
            <a:r>
              <a:rPr lang="lt-LT" sz="1600" dirty="0"/>
              <a:t>ė k</a:t>
            </a:r>
            <a:r>
              <a:rPr lang="en-US" sz="1600" dirty="0" err="1"/>
              <a:t>omunikacija</a:t>
            </a:r>
            <a:endParaRPr lang="lt-LT" sz="1600" dirty="0"/>
          </a:p>
          <a:p>
            <a:r>
              <a:rPr lang="lt-LT" sz="1600" dirty="0"/>
              <a:t>COVID-</a:t>
            </a:r>
            <a:r>
              <a:rPr lang="en-US" sz="1600" dirty="0"/>
              <a:t>19 </a:t>
            </a:r>
            <a:r>
              <a:rPr lang="en-US" sz="1600" dirty="0" err="1"/>
              <a:t>skiepijimo</a:t>
            </a:r>
            <a:r>
              <a:rPr lang="en-US" sz="1600" dirty="0"/>
              <a:t> </a:t>
            </a:r>
            <a:r>
              <a:rPr lang="en-US" sz="1600" dirty="0" err="1"/>
              <a:t>strategija</a:t>
            </a:r>
            <a:r>
              <a:rPr lang="en-US" sz="1600" dirty="0"/>
              <a:t> </a:t>
            </a:r>
            <a:endParaRPr lang="lt-LT" sz="1600" dirty="0"/>
          </a:p>
          <a:p>
            <a:r>
              <a:rPr lang="lt-LT" sz="1600"/>
              <a:t>Klausimai-atsakymai</a:t>
            </a:r>
            <a:endParaRPr lang="en-US" sz="1600" dirty="0"/>
          </a:p>
          <a:p>
            <a:pPr marL="0" indent="0">
              <a:buNone/>
            </a:pPr>
            <a:endParaRPr lang="lt-LT" sz="1200" dirty="0"/>
          </a:p>
        </p:txBody>
      </p:sp>
      <p:pic>
        <p:nvPicPr>
          <p:cNvPr id="4" name="Paveikslėlis 3">
            <a:extLst>
              <a:ext uri="{FF2B5EF4-FFF2-40B4-BE49-F238E27FC236}">
                <a16:creationId xmlns:a16="http://schemas.microsoft.com/office/drawing/2014/main" id="{ACE6A9B2-7B18-60B5-6620-F2F62A4AE9B1}"/>
              </a:ext>
            </a:extLst>
          </p:cNvPr>
          <p:cNvPicPr>
            <a:picLocks noChangeAspect="1"/>
          </p:cNvPicPr>
          <p:nvPr/>
        </p:nvPicPr>
        <p:blipFill rotWithShape="1">
          <a:blip r:embed="rId2"/>
          <a:srcRect l="25210" r="1410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4544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EDCC95-FAA8-0DA8-91D5-BCEA8FE10002}"/>
              </a:ext>
            </a:extLst>
          </p:cNvPr>
          <p:cNvSpPr>
            <a:spLocks noGrp="1"/>
          </p:cNvSpPr>
          <p:nvPr>
            <p:ph type="title"/>
          </p:nvPr>
        </p:nvSpPr>
        <p:spPr/>
        <p:txBody>
          <a:bodyPr/>
          <a:lstStyle/>
          <a:p>
            <a:pPr algn="ctr"/>
            <a:r>
              <a:rPr kumimoji="0" lang="lt-LT" sz="2800" b="1" i="0" u="none" strike="noStrike" kern="1200" cap="none" spc="0" normalizeH="0" baseline="0" noProof="0" dirty="0">
                <a:ln>
                  <a:noFill/>
                </a:ln>
                <a:solidFill>
                  <a:srgbClr val="70AD47"/>
                </a:solidFill>
                <a:effectLst/>
                <a:uLnTx/>
                <a:uFillTx/>
                <a:latin typeface="Arial" panose="020B0604020202020204" pitchFamily="34" charset="0"/>
                <a:ea typeface="+mj-ea"/>
                <a:cs typeface="Arial" panose="020B0604020202020204" pitchFamily="34" charset="0"/>
              </a:rPr>
              <a:t>Klausimai-atsakymai (</a:t>
            </a:r>
            <a:r>
              <a:rPr lang="en-US" sz="2800" b="1" dirty="0">
                <a:solidFill>
                  <a:srgbClr val="70AD47"/>
                </a:solidFill>
                <a:latin typeface="Arial" panose="020B0604020202020204" pitchFamily="34" charset="0"/>
                <a:cs typeface="Arial" panose="020B0604020202020204" pitchFamily="34" charset="0"/>
              </a:rPr>
              <a:t>3</a:t>
            </a:r>
            <a:r>
              <a:rPr kumimoji="0" lang="lt-LT" sz="2800" b="1" i="0" u="none" strike="noStrike" kern="1200" cap="none" spc="0" normalizeH="0" baseline="0" noProof="0" dirty="0">
                <a:ln>
                  <a:noFill/>
                </a:ln>
                <a:solidFill>
                  <a:srgbClr val="70AD47"/>
                </a:solidFill>
                <a:effectLst/>
                <a:uLnTx/>
                <a:uFillTx/>
                <a:latin typeface="Arial" panose="020B0604020202020204" pitchFamily="34" charset="0"/>
                <a:ea typeface="+mj-ea"/>
                <a:cs typeface="Arial" panose="020B0604020202020204" pitchFamily="34" charset="0"/>
              </a:rPr>
              <a:t>)</a:t>
            </a:r>
            <a:endParaRPr lang="lt-LT" dirty="0"/>
          </a:p>
        </p:txBody>
      </p:sp>
      <p:sp>
        <p:nvSpPr>
          <p:cNvPr id="3" name="Turinio vietos rezervavimo ženklas 2">
            <a:extLst>
              <a:ext uri="{FF2B5EF4-FFF2-40B4-BE49-F238E27FC236}">
                <a16:creationId xmlns:a16="http://schemas.microsoft.com/office/drawing/2014/main" id="{1FDF57CD-ABA6-353B-BE41-C98E9252CD46}"/>
              </a:ext>
            </a:extLst>
          </p:cNvPr>
          <p:cNvSpPr>
            <a:spLocks noGrp="1"/>
          </p:cNvSpPr>
          <p:nvPr>
            <p:ph idx="1"/>
          </p:nvPr>
        </p:nvSpPr>
        <p:spPr/>
        <p:txBody>
          <a:bodyPr/>
          <a:lstStyle/>
          <a:p>
            <a:pPr algn="just"/>
            <a:r>
              <a:rPr lang="lt-LT" dirty="0"/>
              <a:t>Kur registruotis vakcinacijai?</a:t>
            </a:r>
            <a:endParaRPr lang="en-US" dirty="0"/>
          </a:p>
          <a:p>
            <a:pPr lvl="1" algn="just"/>
            <a:r>
              <a:rPr lang="en-US" dirty="0" err="1"/>
              <a:t>KoronaSTOP</a:t>
            </a:r>
            <a:r>
              <a:rPr lang="en-US" dirty="0"/>
              <a:t> (ESVIS)</a:t>
            </a:r>
          </a:p>
          <a:p>
            <a:pPr lvl="1" algn="just"/>
            <a:r>
              <a:rPr lang="en-US" dirty="0"/>
              <a:t>IPR</a:t>
            </a:r>
          </a:p>
          <a:p>
            <a:pPr lvl="1" algn="just"/>
            <a:r>
              <a:rPr lang="en-US" dirty="0" err="1"/>
              <a:t>Skambinant</a:t>
            </a:r>
            <a:r>
              <a:rPr lang="en-US" dirty="0"/>
              <a:t> </a:t>
            </a:r>
            <a:r>
              <a:rPr lang="lt-LT" dirty="0"/>
              <a:t>į ASPĮ</a:t>
            </a:r>
          </a:p>
          <a:p>
            <a:pPr algn="just"/>
            <a:r>
              <a:rPr lang="lt-LT" dirty="0"/>
              <a:t>Ar galima vieno vizito metu skiepyti gyventojus ir vakcina nuo pneumokokinės infekcijos?</a:t>
            </a:r>
          </a:p>
          <a:p>
            <a:pPr lvl="1" algn="just"/>
            <a:r>
              <a:rPr lang="lt-LT" dirty="0"/>
              <a:t>Galima, tik svarbu atkreipti dėmesį į rizikos grupes</a:t>
            </a:r>
          </a:p>
          <a:p>
            <a:endParaRPr lang="lt-LT" dirty="0"/>
          </a:p>
          <a:p>
            <a:endParaRPr lang="lt-LT" dirty="0"/>
          </a:p>
        </p:txBody>
      </p:sp>
    </p:spTree>
    <p:extLst>
      <p:ext uri="{BB962C8B-B14F-4D97-AF65-F5344CB8AC3E}">
        <p14:creationId xmlns:p14="http://schemas.microsoft.com/office/powerpoint/2010/main" val="8611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6C3DEAB6-AA27-B313-1CF3-817CFA0960F2}"/>
              </a:ext>
            </a:extLst>
          </p:cNvPr>
          <p:cNvSpPr>
            <a:spLocks noGrp="1"/>
          </p:cNvSpPr>
          <p:nvPr>
            <p:ph type="title"/>
          </p:nvPr>
        </p:nvSpPr>
        <p:spPr>
          <a:xfrm>
            <a:off x="589560" y="856180"/>
            <a:ext cx="5279408" cy="1128068"/>
          </a:xfrm>
        </p:spPr>
        <p:txBody>
          <a:bodyPr anchor="ctr">
            <a:normAutofit/>
          </a:bodyPr>
          <a:lstStyle/>
          <a:p>
            <a:pPr algn="ctr"/>
            <a:r>
              <a:rPr lang="pt-BR" sz="2800" b="1" dirty="0">
                <a:solidFill>
                  <a:schemeClr val="accent6">
                    <a:lumMod val="75000"/>
                  </a:schemeClr>
                </a:solidFill>
                <a:latin typeface="Arial" panose="020B0604020202020204" pitchFamily="34" charset="0"/>
                <a:cs typeface="Arial" panose="020B0604020202020204" pitchFamily="34" charset="0"/>
              </a:rPr>
              <a:t>Skiepijimas gripo ir COVID-19 vakcinomis</a:t>
            </a:r>
            <a:endParaRPr lang="lt-LT" sz="2800" b="1" dirty="0">
              <a:solidFill>
                <a:schemeClr val="accent6">
                  <a:lumMod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B246EABA-75CE-EEB6-D699-4A2DBBB093FC}"/>
              </a:ext>
            </a:extLst>
          </p:cNvPr>
          <p:cNvSpPr>
            <a:spLocks noGrp="1"/>
          </p:cNvSpPr>
          <p:nvPr>
            <p:ph idx="1"/>
          </p:nvPr>
        </p:nvSpPr>
        <p:spPr>
          <a:xfrm>
            <a:off x="590719" y="2330505"/>
            <a:ext cx="5278066" cy="3979585"/>
          </a:xfrm>
        </p:spPr>
        <p:txBody>
          <a:bodyPr anchor="ctr">
            <a:normAutofit/>
          </a:bodyPr>
          <a:lstStyle/>
          <a:p>
            <a:pPr algn="just"/>
            <a:r>
              <a:rPr lang="lt-LT" sz="2000" dirty="0"/>
              <a:t>2022–2023 m</a:t>
            </a:r>
            <a:r>
              <a:rPr lang="en-US" sz="2000" dirty="0"/>
              <a:t>. </a:t>
            </a:r>
            <a:r>
              <a:rPr lang="en-US" sz="2000" dirty="0" err="1"/>
              <a:t>sezono</a:t>
            </a:r>
            <a:r>
              <a:rPr lang="en-US" sz="2000" dirty="0"/>
              <a:t> </a:t>
            </a:r>
            <a:r>
              <a:rPr lang="en-US" sz="2000" dirty="0" err="1"/>
              <a:t>metu</a:t>
            </a:r>
            <a:r>
              <a:rPr lang="en-US" sz="2000" dirty="0"/>
              <a:t> </a:t>
            </a:r>
            <a:r>
              <a:rPr lang="lt-LT" sz="2000" dirty="0"/>
              <a:t>įskiepyt</a:t>
            </a:r>
            <a:r>
              <a:rPr lang="en-US" sz="2000" dirty="0"/>
              <a:t>a</a:t>
            </a:r>
            <a:r>
              <a:rPr lang="lt-LT" sz="2000" dirty="0"/>
              <a:t> </a:t>
            </a:r>
            <a:r>
              <a:rPr lang="en-US" sz="2000" dirty="0"/>
              <a:t>47 961 COVID-19 </a:t>
            </a:r>
            <a:r>
              <a:rPr lang="en-US" sz="2000" dirty="0" err="1"/>
              <a:t>vakcinos</a:t>
            </a:r>
            <a:r>
              <a:rPr lang="en-US" sz="2000" dirty="0"/>
              <a:t> </a:t>
            </a:r>
            <a:r>
              <a:rPr lang="en-US" sz="2000" dirty="0" err="1"/>
              <a:t>doz</a:t>
            </a:r>
            <a:r>
              <a:rPr lang="lt-LT" sz="2000" dirty="0"/>
              <a:t>ė</a:t>
            </a:r>
          </a:p>
          <a:p>
            <a:pPr algn="just"/>
            <a:r>
              <a:rPr lang="lt-LT" sz="2000" dirty="0"/>
              <a:t>2022–2023 m. gripo sezoną paskiepyta 12,3 proc. daugiau rizikos grupėms priklausančių asmenų lyginant su 2021–2022 m. gripo sezonu. Iš įsigytų už valstybės lėšas įskiepyta 94,6 proc. vakcinos dozių (</a:t>
            </a:r>
            <a:r>
              <a:rPr lang="en-US" sz="2000" dirty="0"/>
              <a:t>191 106 </a:t>
            </a:r>
            <a:r>
              <a:rPr lang="en-US" sz="2000" dirty="0" err="1"/>
              <a:t>doz</a:t>
            </a:r>
            <a:r>
              <a:rPr lang="lt-LT" sz="2000" dirty="0"/>
              <a:t>ės)</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descr="Paveikslėlis, kuriame yra ekrano kopija, Grafikas, linija, diagrama&#10;&#10;Automatiškai sugeneruotas aprašymas">
            <a:extLst>
              <a:ext uri="{FF2B5EF4-FFF2-40B4-BE49-F238E27FC236}">
                <a16:creationId xmlns:a16="http://schemas.microsoft.com/office/drawing/2014/main" id="{9350CF5A-C4B1-2123-711A-CCD0225876F8}"/>
              </a:ext>
            </a:extLst>
          </p:cNvPr>
          <p:cNvPicPr>
            <a:picLocks noChangeAspect="1"/>
          </p:cNvPicPr>
          <p:nvPr/>
        </p:nvPicPr>
        <p:blipFill rotWithShape="1">
          <a:blip r:embed="rId2"/>
          <a:srcRect r="4412" b="-1"/>
          <a:stretch/>
        </p:blipFill>
        <p:spPr>
          <a:xfrm>
            <a:off x="7083423" y="581892"/>
            <a:ext cx="4397433" cy="2518756"/>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Paveikslėlis, kuriame yra tekstas, ekrano kopija, diagrama, Grafikas&#10;&#10;Automatiškai sugeneruotas aprašymas">
            <a:extLst>
              <a:ext uri="{FF2B5EF4-FFF2-40B4-BE49-F238E27FC236}">
                <a16:creationId xmlns:a16="http://schemas.microsoft.com/office/drawing/2014/main" id="{F1A7F9CF-C750-FB43-FC8F-0AD9D78D54BD}"/>
              </a:ext>
            </a:extLst>
          </p:cNvPr>
          <p:cNvPicPr>
            <a:picLocks noChangeAspect="1"/>
          </p:cNvPicPr>
          <p:nvPr/>
        </p:nvPicPr>
        <p:blipFill rotWithShape="1">
          <a:blip r:embed="rId3"/>
          <a:srcRect l="4454" r="-1" b="-1"/>
          <a:stretch/>
        </p:blipFill>
        <p:spPr>
          <a:xfrm>
            <a:off x="7083423" y="3707894"/>
            <a:ext cx="4395569" cy="2518756"/>
          </a:xfrm>
          <a:prstGeom prst="rect">
            <a:avLst/>
          </a:prstGeom>
        </p:spPr>
      </p:pic>
    </p:spTree>
    <p:extLst>
      <p:ext uri="{BB962C8B-B14F-4D97-AF65-F5344CB8AC3E}">
        <p14:creationId xmlns:p14="http://schemas.microsoft.com/office/powerpoint/2010/main" val="108026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DCA3682D-B124-3A86-E83E-2B5DF5AE7466}"/>
              </a:ext>
            </a:extLst>
          </p:cNvPr>
          <p:cNvSpPr>
            <a:spLocks noGrp="1"/>
          </p:cNvSpPr>
          <p:nvPr>
            <p:ph type="title"/>
          </p:nvPr>
        </p:nvSpPr>
        <p:spPr>
          <a:xfrm>
            <a:off x="371094" y="1161288"/>
            <a:ext cx="3438144" cy="1239012"/>
          </a:xfrm>
        </p:spPr>
        <p:txBody>
          <a:bodyPr anchor="ctr">
            <a:noAutofit/>
          </a:bodyPr>
          <a:lstStyle/>
          <a:p>
            <a:pPr algn="ctr"/>
            <a:r>
              <a:rPr lang="lt-LT" sz="2800" b="1" dirty="0">
                <a:solidFill>
                  <a:schemeClr val="accent6">
                    <a:lumMod val="75000"/>
                  </a:schemeClr>
                </a:solidFill>
                <a:latin typeface="Arial" panose="020B0604020202020204" pitchFamily="34" charset="0"/>
                <a:cs typeface="Arial" panose="020B0604020202020204" pitchFamily="34" charset="0"/>
              </a:rPr>
              <a:t>Šalių apklausa apie COVID-19 vakcinaciją</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urinio vietos rezervavimo ženklas 2">
            <a:extLst>
              <a:ext uri="{FF2B5EF4-FFF2-40B4-BE49-F238E27FC236}">
                <a16:creationId xmlns:a16="http://schemas.microsoft.com/office/drawing/2014/main" id="{FABC6157-067A-27AE-835E-4EB9CBB34592}"/>
              </a:ext>
            </a:extLst>
          </p:cNvPr>
          <p:cNvSpPr>
            <a:spLocks noGrp="1"/>
          </p:cNvSpPr>
          <p:nvPr>
            <p:ph idx="1"/>
          </p:nvPr>
        </p:nvSpPr>
        <p:spPr>
          <a:xfrm>
            <a:off x="371094" y="2718054"/>
            <a:ext cx="3438906" cy="3207258"/>
          </a:xfrm>
        </p:spPr>
        <p:txBody>
          <a:bodyPr anchor="t">
            <a:normAutofit/>
          </a:bodyPr>
          <a:lstStyle/>
          <a:p>
            <a:r>
              <a:rPr lang="lt-LT" sz="1700" dirty="0"/>
              <a:t>Vyko </a:t>
            </a:r>
            <a:r>
              <a:rPr lang="en-US" sz="1700" dirty="0"/>
              <a:t>ES/EEE </a:t>
            </a:r>
            <a:r>
              <a:rPr lang="lt-LT" sz="1700" dirty="0"/>
              <a:t>šalių apklausa apie COVID-</a:t>
            </a:r>
            <a:r>
              <a:rPr lang="en-US" sz="1700" dirty="0"/>
              <a:t>19 </a:t>
            </a:r>
            <a:r>
              <a:rPr lang="en-US" sz="1700" dirty="0" err="1"/>
              <a:t>vakcinacij</a:t>
            </a:r>
            <a:r>
              <a:rPr lang="lt-LT" sz="1700" dirty="0"/>
              <a:t>ą rudens sezono metu</a:t>
            </a:r>
          </a:p>
          <a:p>
            <a:r>
              <a:rPr lang="lt-LT" sz="1700" dirty="0"/>
              <a:t>Iš viso dalyvavo </a:t>
            </a:r>
            <a:r>
              <a:rPr lang="en-US" sz="1700" dirty="0"/>
              <a:t>14 </a:t>
            </a:r>
            <a:r>
              <a:rPr lang="lt-LT" sz="1700" dirty="0"/>
              <a:t>valstybių</a:t>
            </a:r>
          </a:p>
          <a:p>
            <a:endParaRPr lang="lt-LT" sz="1700" dirty="0"/>
          </a:p>
        </p:txBody>
      </p:sp>
      <p:pic>
        <p:nvPicPr>
          <p:cNvPr id="5" name="Paveikslėlis 4">
            <a:extLst>
              <a:ext uri="{FF2B5EF4-FFF2-40B4-BE49-F238E27FC236}">
                <a16:creationId xmlns:a16="http://schemas.microsoft.com/office/drawing/2014/main" id="{6B0AC50D-6566-C0FA-5DF3-9CD9DBD75D45}"/>
              </a:ext>
            </a:extLst>
          </p:cNvPr>
          <p:cNvPicPr>
            <a:picLocks noChangeAspect="1"/>
          </p:cNvPicPr>
          <p:nvPr/>
        </p:nvPicPr>
        <p:blipFill>
          <a:blip r:embed="rId2"/>
          <a:stretch>
            <a:fillRect/>
          </a:stretch>
        </p:blipFill>
        <p:spPr>
          <a:xfrm>
            <a:off x="4121802" y="1774747"/>
            <a:ext cx="7701390" cy="3792933"/>
          </a:xfrm>
          <a:prstGeom prst="rect">
            <a:avLst/>
          </a:prstGeom>
        </p:spPr>
      </p:pic>
    </p:spTree>
    <p:extLst>
      <p:ext uri="{BB962C8B-B14F-4D97-AF65-F5344CB8AC3E}">
        <p14:creationId xmlns:p14="http://schemas.microsoft.com/office/powerpoint/2010/main" val="23474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urinio vietos rezervavimo ženklas 3" descr="Paveikslėlis, kuriame yra tekstas, ekrano kopija, diagrama, Grafikas&#10;&#10;Automatiškai sugeneruotas aprašymas">
            <a:extLst>
              <a:ext uri="{FF2B5EF4-FFF2-40B4-BE49-F238E27FC236}">
                <a16:creationId xmlns:a16="http://schemas.microsoft.com/office/drawing/2014/main" id="{8846AF33-3960-14FC-8547-A56C0B00E694}"/>
              </a:ext>
            </a:extLst>
          </p:cNvPr>
          <p:cNvPicPr>
            <a:picLocks noGrp="1" noChangeAspect="1"/>
          </p:cNvPicPr>
          <p:nvPr>
            <p:ph idx="1"/>
          </p:nvPr>
        </p:nvPicPr>
        <p:blipFill>
          <a:blip r:embed="rId2"/>
          <a:stretch>
            <a:fillRect/>
          </a:stretch>
        </p:blipFill>
        <p:spPr>
          <a:xfrm>
            <a:off x="1603206" y="643467"/>
            <a:ext cx="898558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02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urinio vietos rezervavimo ženklas 3">
            <a:extLst>
              <a:ext uri="{FF2B5EF4-FFF2-40B4-BE49-F238E27FC236}">
                <a16:creationId xmlns:a16="http://schemas.microsoft.com/office/drawing/2014/main" id="{8A598F0F-0DA4-4218-00ED-5688741F5DA0}"/>
              </a:ext>
            </a:extLst>
          </p:cNvPr>
          <p:cNvPicPr>
            <a:picLocks noGrp="1" noChangeAspect="1"/>
          </p:cNvPicPr>
          <p:nvPr>
            <p:ph idx="1"/>
          </p:nvPr>
        </p:nvPicPr>
        <p:blipFill>
          <a:blip r:embed="rId2"/>
          <a:stretch>
            <a:fillRect/>
          </a:stretch>
        </p:blipFill>
        <p:spPr>
          <a:xfrm>
            <a:off x="1621251" y="643467"/>
            <a:ext cx="894949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40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269C95-D269-379F-38C3-A53C9549E5EA}"/>
              </a:ext>
            </a:extLst>
          </p:cNvPr>
          <p:cNvSpPr>
            <a:spLocks noGrp="1"/>
          </p:cNvSpPr>
          <p:nvPr>
            <p:ph type="title"/>
          </p:nvPr>
        </p:nvSpPr>
        <p:spPr/>
        <p:txBody>
          <a:bodyPr>
            <a:normAutofit/>
          </a:bodyPr>
          <a:lstStyle/>
          <a:p>
            <a:pPr algn="ctr"/>
            <a:r>
              <a:rPr lang="lt-LT" sz="2800" b="1" dirty="0">
                <a:solidFill>
                  <a:schemeClr val="accent6">
                    <a:lumMod val="75000"/>
                  </a:schemeClr>
                </a:solidFill>
                <a:latin typeface="Arial" panose="020B0604020202020204" pitchFamily="34" charset="0"/>
                <a:cs typeface="Arial" panose="020B0604020202020204" pitchFamily="34" charset="0"/>
              </a:rPr>
              <a:t>Informacija apie gripo ir COVID-19 vakcinas</a:t>
            </a:r>
          </a:p>
        </p:txBody>
      </p:sp>
      <p:graphicFrame>
        <p:nvGraphicFramePr>
          <p:cNvPr id="5" name="Turinio vietos rezervavimo ženklas 2">
            <a:extLst>
              <a:ext uri="{FF2B5EF4-FFF2-40B4-BE49-F238E27FC236}">
                <a16:creationId xmlns:a16="http://schemas.microsoft.com/office/drawing/2014/main" id="{F877A717-F20D-ECD8-D7FA-0253861E5CA4}"/>
              </a:ext>
            </a:extLst>
          </p:cNvPr>
          <p:cNvGraphicFramePr>
            <a:graphicFrameLocks noGrp="1"/>
          </p:cNvGraphicFramePr>
          <p:nvPr>
            <p:ph idx="1"/>
            <p:extLst>
              <p:ext uri="{D42A27DB-BD31-4B8C-83A1-F6EECF244321}">
                <p14:modId xmlns:p14="http://schemas.microsoft.com/office/powerpoint/2010/main" val="1930368062"/>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17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2FE2910-2047-CF4F-7005-5871B95BD7FA}"/>
              </a:ext>
            </a:extLst>
          </p:cNvPr>
          <p:cNvSpPr>
            <a:spLocks noGrp="1"/>
          </p:cNvSpPr>
          <p:nvPr>
            <p:ph type="title"/>
          </p:nvPr>
        </p:nvSpPr>
        <p:spPr/>
        <p:txBody>
          <a:bodyPr>
            <a:normAutofit/>
          </a:bodyPr>
          <a:lstStyle/>
          <a:p>
            <a:pPr algn="ctr"/>
            <a:r>
              <a:rPr lang="lt-LT" sz="2800" b="1" dirty="0">
                <a:solidFill>
                  <a:schemeClr val="accent6">
                    <a:lumMod val="75000"/>
                  </a:schemeClr>
                </a:solidFill>
                <a:latin typeface="Arial" panose="020B0604020202020204" pitchFamily="34" charset="0"/>
                <a:cs typeface="Arial" panose="020B0604020202020204" pitchFamily="34" charset="0"/>
              </a:rPr>
              <a:t>ECDC rekomendacijos</a:t>
            </a:r>
          </a:p>
        </p:txBody>
      </p:sp>
      <p:sp>
        <p:nvSpPr>
          <p:cNvPr id="3" name="Turinio vietos rezervavimo ženklas 2">
            <a:extLst>
              <a:ext uri="{FF2B5EF4-FFF2-40B4-BE49-F238E27FC236}">
                <a16:creationId xmlns:a16="http://schemas.microsoft.com/office/drawing/2014/main" id="{4D074F8E-C68B-3E81-74CE-B4B0C66C7AD4}"/>
              </a:ext>
            </a:extLst>
          </p:cNvPr>
          <p:cNvSpPr>
            <a:spLocks noGrp="1"/>
          </p:cNvSpPr>
          <p:nvPr>
            <p:ph idx="1"/>
          </p:nvPr>
        </p:nvSpPr>
        <p:spPr/>
        <p:txBody>
          <a:bodyPr>
            <a:normAutofit fontScale="77500" lnSpcReduction="20000"/>
          </a:bodyPr>
          <a:lstStyle/>
          <a:p>
            <a:pPr algn="just"/>
            <a:r>
              <a:rPr lang="lt-LT" dirty="0"/>
              <a:t>Skiepijimo pastangos turėtų būti sutelktos į rizikos grupėms priklausančių asmenų (pvz., vyresnių nei 60 metų ir kitų didesnę riziką turinčių asmenų, nepriklausomai nuo amžiaus (pvz., sergančių lėtinėmis ligomis ar imunosupresinės būklės), apsaugą </a:t>
            </a:r>
          </a:p>
          <a:p>
            <a:pPr algn="just"/>
            <a:r>
              <a:rPr lang="lt-LT" dirty="0"/>
              <a:t>Kelios ES/EEE šalys paskelbė rekomendacijas dėl COVID-19 rudens vakcinacijos kampanijų. Nurodytos amžiaus ribos įvairiose šalyse skiriasi. Kai kuriose šalyse rekomenduojama skiepyti tos pačios amžiaus grupės asmenis, kaip ir kasmet skiepijant nuo gripo. Kai kurios šalys rizikos grupėms, kurioms rekomenduojama skiepytis, priskiria </a:t>
            </a:r>
            <a:r>
              <a:rPr lang="en-US" dirty="0"/>
              <a:t>6 </a:t>
            </a:r>
            <a:r>
              <a:rPr lang="lt-LT" dirty="0"/>
              <a:t>mėn. amžiaus ir vyresnius asmenis, sergančius lėtinėmis ligomis ir ilgalaikės priežiūros įstaigų gyventojus</a:t>
            </a:r>
          </a:p>
          <a:p>
            <a:pPr algn="just"/>
            <a:r>
              <a:rPr lang="lt-LT" dirty="0"/>
              <a:t>Komunikacijos kampanijos, į kurias įtraukiami sveikatos </a:t>
            </a:r>
            <a:r>
              <a:rPr lang="lt-LT"/>
              <a:t>priežiūros specialistai, </a:t>
            </a:r>
            <a:r>
              <a:rPr lang="lt-LT" dirty="0"/>
              <a:t>vaidina labai svarbų vaidmenį pabrėžiant, kaip svarbu, kad rizikos grupėms priklausantys asmenys būtų skiepijami nuo COVID-19</a:t>
            </a:r>
          </a:p>
          <a:p>
            <a:pPr algn="just"/>
            <a:r>
              <a:rPr lang="lt-LT" dirty="0"/>
              <a:t>Matematinio modeliavimo rezultatai parodė, kad 2023 m. rudens vakcinacijos kampanija (pagal optimistinį scenarijų, jei 60 metų ir vyresnių asmenų </a:t>
            </a:r>
            <a:r>
              <a:rPr lang="lt-LT" dirty="0" err="1"/>
              <a:t>skiepijimosi</a:t>
            </a:r>
            <a:r>
              <a:rPr lang="lt-LT" dirty="0"/>
              <a:t> aprėptys bus pakankamos) iki 2024 m. vasario 28 d. turėtų padėti išvengti maždaug 21-32 proc. visų su COVID-19 susijusių visų amžiaus grupių hospitalizacijų ES/EEE šalyse</a:t>
            </a:r>
          </a:p>
        </p:txBody>
      </p:sp>
      <p:pic>
        <p:nvPicPr>
          <p:cNvPr id="5" name="Paveikslėlis 4">
            <a:extLst>
              <a:ext uri="{FF2B5EF4-FFF2-40B4-BE49-F238E27FC236}">
                <a16:creationId xmlns:a16="http://schemas.microsoft.com/office/drawing/2014/main" id="{F97288E9-53EB-35C0-48B5-F8BC680FFCAD}"/>
              </a:ext>
            </a:extLst>
          </p:cNvPr>
          <p:cNvPicPr>
            <a:picLocks noChangeAspect="1"/>
          </p:cNvPicPr>
          <p:nvPr/>
        </p:nvPicPr>
        <p:blipFill>
          <a:blip r:embed="rId2"/>
          <a:stretch>
            <a:fillRect/>
          </a:stretch>
        </p:blipFill>
        <p:spPr>
          <a:xfrm>
            <a:off x="10320337" y="73025"/>
            <a:ext cx="1724025" cy="1752600"/>
          </a:xfrm>
          <a:prstGeom prst="rect">
            <a:avLst/>
          </a:prstGeom>
        </p:spPr>
      </p:pic>
    </p:spTree>
    <p:extLst>
      <p:ext uri="{BB962C8B-B14F-4D97-AF65-F5344CB8AC3E}">
        <p14:creationId xmlns:p14="http://schemas.microsoft.com/office/powerpoint/2010/main" val="424737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AA1293D-1784-7DB5-D314-E5E7A1ABD428}"/>
              </a:ext>
            </a:extLst>
          </p:cNvPr>
          <p:cNvSpPr>
            <a:spLocks noGrp="1"/>
          </p:cNvSpPr>
          <p:nvPr>
            <p:ph type="title"/>
          </p:nvPr>
        </p:nvSpPr>
        <p:spPr/>
        <p:txBody>
          <a:bodyPr>
            <a:normAutofit/>
          </a:bodyPr>
          <a:lstStyle/>
          <a:p>
            <a:pPr algn="ctr"/>
            <a:r>
              <a:rPr lang="pt-BR" sz="2800" b="1" dirty="0">
                <a:solidFill>
                  <a:schemeClr val="accent6">
                    <a:lumMod val="75000"/>
                  </a:schemeClr>
                </a:solidFill>
                <a:latin typeface="Arial" panose="020B0604020202020204" pitchFamily="34" charset="0"/>
                <a:cs typeface="Arial" panose="020B0604020202020204" pitchFamily="34" charset="0"/>
              </a:rPr>
              <a:t>Gripo ir COVID-19 vakcinos Lietuvoje</a:t>
            </a:r>
            <a:r>
              <a:rPr lang="lt-LT" sz="2800" b="1" dirty="0">
                <a:solidFill>
                  <a:schemeClr val="accent6">
                    <a:lumMod val="75000"/>
                  </a:schemeClr>
                </a:solidFill>
                <a:latin typeface="Arial" panose="020B0604020202020204" pitchFamily="34" charset="0"/>
                <a:cs typeface="Arial" panose="020B0604020202020204" pitchFamily="34" charset="0"/>
              </a:rPr>
              <a:t> (</a:t>
            </a:r>
            <a:r>
              <a:rPr lang="en-US" sz="2800" b="1" dirty="0">
                <a:solidFill>
                  <a:schemeClr val="accent6">
                    <a:lumMod val="75000"/>
                  </a:schemeClr>
                </a:solidFill>
                <a:latin typeface="Arial" panose="020B0604020202020204" pitchFamily="34" charset="0"/>
                <a:cs typeface="Arial" panose="020B0604020202020204" pitchFamily="34" charset="0"/>
              </a:rPr>
              <a:t>1</a:t>
            </a:r>
            <a:r>
              <a:rPr lang="lt-LT" sz="2800" b="1" dirty="0">
                <a:solidFill>
                  <a:schemeClr val="accent6">
                    <a:lumMod val="75000"/>
                  </a:schemeClr>
                </a:solidFill>
                <a:latin typeface="Arial" panose="020B0604020202020204" pitchFamily="34" charset="0"/>
                <a:cs typeface="Arial" panose="020B0604020202020204" pitchFamily="34" charset="0"/>
              </a:rPr>
              <a:t>)</a:t>
            </a:r>
          </a:p>
        </p:txBody>
      </p:sp>
      <p:sp>
        <p:nvSpPr>
          <p:cNvPr id="3" name="Turinio vietos rezervavimo ženklas 2">
            <a:extLst>
              <a:ext uri="{FF2B5EF4-FFF2-40B4-BE49-F238E27FC236}">
                <a16:creationId xmlns:a16="http://schemas.microsoft.com/office/drawing/2014/main" id="{D2468A0F-7065-5193-917E-64FDD9304BBD}"/>
              </a:ext>
            </a:extLst>
          </p:cNvPr>
          <p:cNvSpPr>
            <a:spLocks noGrp="1"/>
          </p:cNvSpPr>
          <p:nvPr>
            <p:ph idx="1"/>
          </p:nvPr>
        </p:nvSpPr>
        <p:spPr/>
        <p:txBody>
          <a:bodyPr>
            <a:normAutofit fontScale="92500" lnSpcReduction="20000"/>
          </a:bodyPr>
          <a:lstStyle/>
          <a:p>
            <a:pPr algn="just"/>
            <a:r>
              <a:rPr lang="lt-LT" b="1" dirty="0"/>
              <a:t>Vakcinų kiekiai</a:t>
            </a:r>
          </a:p>
          <a:p>
            <a:pPr lvl="1" algn="just"/>
            <a:r>
              <a:rPr lang="lt-LT" dirty="0"/>
              <a:t>Gripo vakcina </a:t>
            </a:r>
            <a:r>
              <a:rPr lang="lt-LT" dirty="0" err="1"/>
              <a:t>Influvac</a:t>
            </a:r>
            <a:r>
              <a:rPr lang="lt-LT" dirty="0"/>
              <a:t> </a:t>
            </a:r>
            <a:r>
              <a:rPr lang="lt-LT" dirty="0" err="1"/>
              <a:t>Tetra</a:t>
            </a:r>
            <a:r>
              <a:rPr lang="lt-LT" dirty="0"/>
              <a:t> – 202 000 dozių</a:t>
            </a:r>
          </a:p>
          <a:p>
            <a:pPr lvl="1" algn="just"/>
            <a:r>
              <a:rPr lang="lt-LT" dirty="0"/>
              <a:t>COVID-</a:t>
            </a:r>
            <a:r>
              <a:rPr lang="en-US" dirty="0"/>
              <a:t>19 </a:t>
            </a:r>
            <a:r>
              <a:rPr lang="en-US" dirty="0" err="1"/>
              <a:t>vakcinos</a:t>
            </a:r>
            <a:r>
              <a:rPr lang="en-US" dirty="0"/>
              <a:t>:</a:t>
            </a:r>
          </a:p>
          <a:p>
            <a:pPr lvl="2" algn="just"/>
            <a:r>
              <a:rPr lang="lt-LT" dirty="0"/>
              <a:t>Comirnaty XBB.1.5 vakcinos – 115 200 dozių 12 m. amžiaus ir vyresnių asmenų skiepijimui bei 4800 dozių 5-11 m. amžiaus vaikų skiepijimui</a:t>
            </a:r>
          </a:p>
          <a:p>
            <a:pPr lvl="2" algn="just"/>
            <a:r>
              <a:rPr lang="lt-LT" dirty="0"/>
              <a:t>Comirnaty vakcinos 6 mėn. – 4 m. amžiaus vaikų skiepijimui – 17 800</a:t>
            </a:r>
            <a:endParaRPr lang="en-US" dirty="0"/>
          </a:p>
          <a:p>
            <a:pPr lvl="2" algn="just"/>
            <a:r>
              <a:rPr lang="en-US" dirty="0"/>
              <a:t>Comirnaty BA.1 </a:t>
            </a:r>
            <a:r>
              <a:rPr lang="lt-LT" dirty="0"/>
              <a:t>vakcinos</a:t>
            </a:r>
            <a:endParaRPr lang="lt-LT" strike="sngStrike" dirty="0"/>
          </a:p>
          <a:p>
            <a:pPr lvl="2" algn="just"/>
            <a:r>
              <a:rPr lang="lt-LT" dirty="0"/>
              <a:t>Comirnaty BA.</a:t>
            </a:r>
            <a:r>
              <a:rPr lang="en-US" dirty="0"/>
              <a:t>4-5 </a:t>
            </a:r>
            <a:r>
              <a:rPr lang="lt-LT" dirty="0"/>
              <a:t>vakcinos</a:t>
            </a:r>
            <a:r>
              <a:rPr lang="en-US" dirty="0"/>
              <a:t> </a:t>
            </a:r>
            <a:endParaRPr lang="lt-LT" strike="sngStrike" dirty="0"/>
          </a:p>
          <a:p>
            <a:pPr algn="just"/>
            <a:r>
              <a:rPr lang="lt-LT" b="1" dirty="0"/>
              <a:t>Logistika</a:t>
            </a:r>
          </a:p>
          <a:p>
            <a:pPr lvl="1" algn="just"/>
            <a:r>
              <a:rPr lang="lt-LT" dirty="0"/>
              <a:t>Galimybė ASPĮ užsakyti vakcinas ir paimti pačioms iš ESSC. Perkama transportavimo paslauga vakcinų išvežiojimui į ASPĮ</a:t>
            </a:r>
          </a:p>
          <a:p>
            <a:pPr lvl="2" algn="just"/>
            <a:r>
              <a:rPr lang="lt-LT" dirty="0"/>
              <a:t>Vakcinos bus perduodamos/pristatomos tiesiai į ASPĮ +2 – +8 laipsnių temperatūroje</a:t>
            </a:r>
          </a:p>
          <a:p>
            <a:pPr lvl="2" algn="just"/>
            <a:r>
              <a:rPr lang="lt-LT" dirty="0"/>
              <a:t>Vakcinos laikomos +2 – +8 laipsnių temperatūroje galioja 10 savaičių</a:t>
            </a:r>
          </a:p>
          <a:p>
            <a:pPr lvl="1" algn="just"/>
            <a:r>
              <a:rPr lang="lt-LT" dirty="0"/>
              <a:t>Gripo vakcina pristatoma tiesiai į ASPĮ</a:t>
            </a:r>
          </a:p>
          <a:p>
            <a:pPr lvl="1" algn="just"/>
            <a:endParaRPr lang="lt-LT" dirty="0"/>
          </a:p>
          <a:p>
            <a:pPr lvl="1"/>
            <a:endParaRPr lang="lt-LT" dirty="0"/>
          </a:p>
          <a:p>
            <a:endParaRPr lang="lt-LT" dirty="0"/>
          </a:p>
        </p:txBody>
      </p:sp>
    </p:spTree>
    <p:extLst>
      <p:ext uri="{BB962C8B-B14F-4D97-AF65-F5344CB8AC3E}">
        <p14:creationId xmlns:p14="http://schemas.microsoft.com/office/powerpoint/2010/main" val="258397087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1587</Words>
  <Application>Microsoft Office PowerPoint</Application>
  <PresentationFormat>Plačiaekranė</PresentationFormat>
  <Paragraphs>123</Paragraphs>
  <Slides>20</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20</vt:i4>
      </vt:variant>
    </vt:vector>
  </HeadingPairs>
  <TitlesOfParts>
    <vt:vector size="25" baseType="lpstr">
      <vt:lpstr>Aileron Bold</vt:lpstr>
      <vt:lpstr>Arial</vt:lpstr>
      <vt:lpstr>Calibri</vt:lpstr>
      <vt:lpstr>Calibri Light</vt:lpstr>
      <vt:lpstr>„Office“ tema</vt:lpstr>
      <vt:lpstr>Skiepijimas gripo ir COVID-19 vakcinomis 2023/2024 m. šaltojo sezono metu</vt:lpstr>
      <vt:lpstr>Turinys</vt:lpstr>
      <vt:lpstr>Skiepijimas gripo ir COVID-19 vakcinomis</vt:lpstr>
      <vt:lpstr>Šalių apklausa apie COVID-19 vakcinaciją</vt:lpstr>
      <vt:lpstr>„PowerPoint“ pateiktis</vt:lpstr>
      <vt:lpstr>„PowerPoint“ pateiktis</vt:lpstr>
      <vt:lpstr>Informacija apie gripo ir COVID-19 vakcinas</vt:lpstr>
      <vt:lpstr>ECDC rekomendacijos</vt:lpstr>
      <vt:lpstr>Gripo ir COVID-19 vakcinos Lietuvoje (1)</vt:lpstr>
      <vt:lpstr>Gripo ir COVID-19 vakcinos Lietuvoje (2)</vt:lpstr>
      <vt:lpstr>Gripo ir COVID-19 vakcinos Lietuvoje (3)</vt:lpstr>
      <vt:lpstr>Vidinė komunikacija</vt:lpstr>
      <vt:lpstr>COVID-19 skiepijimo strategija (1)</vt:lpstr>
      <vt:lpstr>COVID-19 skiepijimo strategija (2)</vt:lpstr>
      <vt:lpstr>COVID-19 skiepijimo strategija (3)</vt:lpstr>
      <vt:lpstr>„PowerPoint“ pateiktis</vt:lpstr>
      <vt:lpstr>„PowerPoint“ pateiktis</vt:lpstr>
      <vt:lpstr>Klausimai-atsakymai (1)</vt:lpstr>
      <vt:lpstr>Klausimai-atsakymai (2)</vt:lpstr>
      <vt:lpstr>Klausimai-atsakymai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Gripo ir COVID-19 vakcinacijos proceso užtikrinimas</dc:title>
  <dc:creator>Ginreta Megelinskienė</dc:creator>
  <cp:lastModifiedBy>Ginreta Megelinskienė</cp:lastModifiedBy>
  <cp:revision>198</cp:revision>
  <dcterms:created xsi:type="dcterms:W3CDTF">2023-09-01T13:28:06Z</dcterms:created>
  <dcterms:modified xsi:type="dcterms:W3CDTF">2023-09-25T07:49:25Z</dcterms:modified>
</cp:coreProperties>
</file>